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1"/>
    <p:sldMasterId id="2147483708" r:id="rId2"/>
  </p:sldMasterIdLst>
  <p:sldIdLst>
    <p:sldId id="256" r:id="rId3"/>
    <p:sldId id="341" r:id="rId4"/>
    <p:sldId id="342" r:id="rId5"/>
    <p:sldId id="343" r:id="rId6"/>
    <p:sldId id="675" r:id="rId7"/>
    <p:sldId id="676" r:id="rId8"/>
    <p:sldId id="677" r:id="rId9"/>
    <p:sldId id="678" r:id="rId10"/>
    <p:sldId id="680" r:id="rId11"/>
    <p:sldId id="681" r:id="rId12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539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28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91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3667" y="1905001"/>
            <a:ext cx="10242551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3666" y="4344989"/>
            <a:ext cx="10242551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937858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508000" y="1411553"/>
            <a:ext cx="11176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518815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508000" y="1411553"/>
            <a:ext cx="11176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" y="6238876"/>
            <a:ext cx="12192001" cy="619125"/>
          </a:xfrm>
          <a:solidFill>
            <a:srgbClr val="FFFF99"/>
          </a:solidFill>
        </p:spPr>
        <p:txBody>
          <a:bodyPr lIns="152394" tIns="76197" rIns="152394" bIns="76197" anchor="b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96242242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5625" y="649805"/>
            <a:ext cx="9390944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5273" y="4344989"/>
            <a:ext cx="9390944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962732" y="2355850"/>
            <a:ext cx="10253485" cy="1384994"/>
          </a:xfrm>
        </p:spPr>
        <p:txBody>
          <a:bodyPr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09987174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643646-5ED1-47A0-8709-002630A1E1D8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9928BD-2857-4408-94BE-59086517696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6259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643646-5ED1-47A0-8709-002630A1E1D8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9928BD-2857-4408-94BE-59086517696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8377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smtClean="0"/>
              <a:t>11/29/2019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9359796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smtClean="0"/>
              <a:t>11/29/2019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774715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43646-5ED1-47A0-8709-002630A1E1D8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928BD-2857-4408-94BE-590865176962}" type="slidenum">
              <a:rPr lang="en-US" smtClean="0"/>
              <a:t>‹Nº›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68121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smtClean="0"/>
              <a:t>11/29/2019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853711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smtClean="0"/>
              <a:t>11/29/2019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688835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5625" y="649805"/>
            <a:ext cx="9390944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5273" y="4344989"/>
            <a:ext cx="9390944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962732" y="2355850"/>
            <a:ext cx="10253485" cy="1384994"/>
          </a:xfrm>
        </p:spPr>
        <p:txBody>
          <a:bodyPr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40382127"/>
      </p:ext>
    </p:extLst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smtClean="0"/>
              <a:t>11/29/2019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516362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smtClean="0"/>
              <a:t>11/29/2019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044729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0643646-5ED1-47A0-8709-002630A1E1D8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99928BD-2857-4408-94BE-59086517696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15888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smtClean="0"/>
              <a:t>11/29/2019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39552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smtClean="0"/>
              <a:t>11/29/2019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659175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smtClean="0"/>
              <a:t>11/29/2019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949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508000" y="1411552"/>
            <a:ext cx="11176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183239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412875"/>
            <a:ext cx="11176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011766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0" y="1411553"/>
            <a:ext cx="5486400" cy="1742015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11553"/>
            <a:ext cx="5486400" cy="1742015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278137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757802"/>
            <a:ext cx="5486400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999" y="2174875"/>
            <a:ext cx="54864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4642" y="1757802"/>
            <a:ext cx="5489359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490632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270251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70298110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9884361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Prints in GRAYS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3181419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0" y="230188"/>
            <a:ext cx="11176000" cy="665162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8000" y="1412875"/>
            <a:ext cx="11176000" cy="2135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pic>
        <p:nvPicPr>
          <p:cNvPr id="1028" name="Picture 3" descr="footer_graphic.png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35601"/>
            <a:ext cx="12192000" cy="142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92561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  <p:sldLayoutId id="2147483694" r:id="rId14"/>
  </p:sldLayoutIdLst>
  <p:transition>
    <p:fade/>
  </p:transition>
  <p:txStyles>
    <p:titleStyle>
      <a:lvl1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4800" kern="1200" spc="-150" dirty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  <a:lvl2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2pPr>
      <a:lvl3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3pPr>
      <a:lvl4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4pPr>
      <a:lvl5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5pPr>
      <a:lvl6pPr marL="4572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6pPr>
      <a:lvl7pPr marL="9144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7pPr>
      <a:lvl8pPr marL="13716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8pPr>
      <a:lvl9pPr marL="18288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9pPr>
    </p:titleStyle>
    <p:bodyStyle>
      <a:lvl1pPr marL="396875" indent="-396875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Blip>
          <a:blip r:embed="rId18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Blip>
          <a:blip r:embed="rId19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Blip>
          <a:blip r:embed="rId19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Blip>
          <a:blip r:embed="rId19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Blip>
          <a:blip r:embed="rId19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C5B261-8843-42D1-AAFC-05E20E2D9B97}" type="datetimeFigureOut">
              <a:rPr lang="en-US" dirty="0"/>
              <a:t>11/29/2019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3590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>
    <p:fade/>
  </p:transition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027437"/>
          </a:xfrm>
        </p:spPr>
        <p:txBody>
          <a:bodyPr>
            <a:normAutofit/>
          </a:bodyPr>
          <a:lstStyle/>
          <a:p>
            <a:pPr algn="ctr"/>
            <a:r>
              <a:rPr lang="en-US" sz="5400" dirty="0" err="1"/>
              <a:t>Reasentamiento</a:t>
            </a:r>
            <a:r>
              <a:rPr lang="en-US" sz="5400" dirty="0"/>
              <a:t> y </a:t>
            </a:r>
            <a:r>
              <a:rPr lang="en-US" sz="5400" dirty="0" err="1"/>
              <a:t>Gestión</a:t>
            </a:r>
            <a:r>
              <a:rPr lang="en-US" sz="5400" dirty="0"/>
              <a:t> de </a:t>
            </a:r>
            <a:r>
              <a:rPr lang="en-US" sz="5400" dirty="0" err="1"/>
              <a:t>Riesgo</a:t>
            </a:r>
            <a:r>
              <a:rPr lang="en-US" sz="5400" dirty="0"/>
              <a:t> de </a:t>
            </a:r>
            <a:r>
              <a:rPr lang="en-US" sz="5400" dirty="0" err="1"/>
              <a:t>Desastres</a:t>
            </a:r>
            <a:r>
              <a:rPr lang="en-US" sz="5400" dirty="0"/>
              <a:t/>
            </a:r>
            <a:br>
              <a:rPr lang="en-US" sz="5400" dirty="0"/>
            </a:b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849929"/>
          </a:xfrm>
        </p:spPr>
        <p:txBody>
          <a:bodyPr>
            <a:normAutofit/>
          </a:bodyPr>
          <a:lstStyle/>
          <a:p>
            <a:r>
              <a:rPr lang="en-US" b="1" dirty="0"/>
              <a:t>Unidad </a:t>
            </a:r>
            <a:r>
              <a:rPr lang="en-US" b="1" dirty="0" err="1"/>
              <a:t>nacional</a:t>
            </a:r>
            <a:r>
              <a:rPr lang="en-US" b="1" dirty="0"/>
              <a:t> para la gestion de </a:t>
            </a:r>
            <a:r>
              <a:rPr lang="en-US" b="1" dirty="0" err="1"/>
              <a:t>riesgo</a:t>
            </a:r>
            <a:r>
              <a:rPr lang="en-US" b="1" dirty="0"/>
              <a:t> de </a:t>
            </a:r>
            <a:r>
              <a:rPr lang="en-US" b="1" dirty="0" err="1"/>
              <a:t>desastres</a:t>
            </a:r>
            <a:endParaRPr lang="en-US" b="1" dirty="0"/>
          </a:p>
          <a:p>
            <a:r>
              <a:rPr lang="en-US" sz="2000" b="1" dirty="0"/>
              <a:t>Elena Correa</a:t>
            </a:r>
          </a:p>
          <a:p>
            <a:r>
              <a:rPr lang="en-US" sz="1800" b="1" dirty="0"/>
              <a:t>Bogota </a:t>
            </a:r>
            <a:r>
              <a:rPr lang="en-US" sz="1800" b="1" dirty="0" err="1"/>
              <a:t>d.c.</a:t>
            </a:r>
            <a:endParaRPr lang="en-US" sz="1800" b="1" dirty="0"/>
          </a:p>
          <a:p>
            <a:r>
              <a:rPr lang="en-US" sz="1800" b="1" dirty="0" err="1"/>
              <a:t>Octubre</a:t>
            </a:r>
            <a:r>
              <a:rPr lang="en-US" sz="1800" b="1" dirty="0"/>
              <a:t> 16, 2019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6413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E65D5F-E92D-48C1-987A-3E641D04D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dirty="0"/>
              <a:t>Gracias</a:t>
            </a:r>
          </a:p>
        </p:txBody>
      </p:sp>
    </p:spTree>
    <p:extLst>
      <p:ext uri="{BB962C8B-B14F-4D97-AF65-F5344CB8AC3E}">
        <p14:creationId xmlns:p14="http://schemas.microsoft.com/office/powerpoint/2010/main" val="3513730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741CF6-AED8-4686-9978-BF3502C0D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Qué es el reasentamiento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196C77B-0838-4001-99E8-82A16A6F13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 dirty="0"/>
          </a:p>
          <a:p>
            <a:endParaRPr lang="es-CO" dirty="0"/>
          </a:p>
          <a:p>
            <a:r>
              <a:rPr lang="es-CO" dirty="0"/>
              <a:t>El reasentamiento es un proceso planificado que se utiliza como medida para mitigar y compensar los impactos sociales, económicos y culturales causados por el desplazamiento obligatorio.</a:t>
            </a:r>
          </a:p>
        </p:txBody>
      </p:sp>
    </p:spTree>
    <p:extLst>
      <p:ext uri="{BB962C8B-B14F-4D97-AF65-F5344CB8AC3E}">
        <p14:creationId xmlns:p14="http://schemas.microsoft.com/office/powerpoint/2010/main" val="2116671839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0F496A-B43F-40ED-9A99-50C9D0C46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Desplazamiento Obligatorio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FEB2D9E-5E8E-475E-9EDC-4B24A8B6E3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s-CO" dirty="0">
                <a:solidFill>
                  <a:srgbClr val="FF0000"/>
                </a:solidFill>
              </a:rPr>
              <a:t>Definición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s-CO" dirty="0"/>
              <a:t>La decisión de desplazarse del lugar de vivienda es tomada e impuesta por un agente externo o como resultado de un evento incontrolable.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s-CO" dirty="0"/>
              <a:t>La persona no tiene ninguna opción de  quedarse </a:t>
            </a:r>
          </a:p>
          <a:p>
            <a:pPr>
              <a:defRPr/>
            </a:pPr>
            <a:r>
              <a:rPr lang="es-CO" dirty="0">
                <a:solidFill>
                  <a:srgbClr val="FF0000"/>
                </a:solidFill>
              </a:rPr>
              <a:t>Impactos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s-CO" dirty="0"/>
              <a:t>El desplazamiento obligatorio ocasiona impactos económicos, sociales, culturales y psicológicos severos en las personas que lo enfrentan.</a:t>
            </a:r>
          </a:p>
          <a:p>
            <a:pPr>
              <a:defRPr/>
            </a:pPr>
            <a:r>
              <a:rPr lang="es-CO" dirty="0">
                <a:solidFill>
                  <a:srgbClr val="FF0000"/>
                </a:solidFill>
              </a:rPr>
              <a:t>Grupos impactados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s-CO" dirty="0"/>
              <a:t>personas que se deben desplazar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s-CO" dirty="0"/>
              <a:t>comunidades o población de origen que pueden permanecer en el lugar 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s-CO" dirty="0"/>
              <a:t>comunidades o población de destino (poblaciones receptoras)</a:t>
            </a:r>
          </a:p>
          <a:p>
            <a:pPr>
              <a:defRPr/>
            </a:pPr>
            <a:endParaRPr lang="es-CO" b="1" dirty="0"/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863087560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E38274-2A67-4EF1-A2F8-7A38E5924F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Objetivos del Reasentamiento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B8E0FCF-2163-49AB-A597-C150E960C6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dirty="0"/>
          </a:p>
          <a:p>
            <a:r>
              <a:rPr lang="en-US" dirty="0" err="1"/>
              <a:t>Mejorar</a:t>
            </a:r>
            <a:r>
              <a:rPr lang="en-US" dirty="0"/>
              <a:t>, o al </a:t>
            </a:r>
            <a:r>
              <a:rPr lang="en-US" dirty="0" err="1"/>
              <a:t>menos</a:t>
            </a:r>
            <a:r>
              <a:rPr lang="en-US" dirty="0"/>
              <a:t> </a:t>
            </a:r>
            <a:r>
              <a:rPr lang="en-US" dirty="0" err="1"/>
              <a:t>restablecer</a:t>
            </a:r>
            <a:r>
              <a:rPr lang="en-US" dirty="0"/>
              <a:t>, de </a:t>
            </a:r>
            <a:r>
              <a:rPr lang="en-US" dirty="0" err="1"/>
              <a:t>manera</a:t>
            </a:r>
            <a:r>
              <a:rPr lang="en-US" dirty="0"/>
              <a:t> </a:t>
            </a:r>
            <a:r>
              <a:rPr lang="en-US" dirty="0" err="1"/>
              <a:t>sostenible</a:t>
            </a:r>
            <a:r>
              <a:rPr lang="en-US" dirty="0"/>
              <a:t> los </a:t>
            </a:r>
            <a:r>
              <a:rPr lang="en-US" dirty="0" err="1"/>
              <a:t>medios</a:t>
            </a:r>
            <a:r>
              <a:rPr lang="en-US" dirty="0"/>
              <a:t> de </a:t>
            </a:r>
            <a:r>
              <a:rPr lang="en-US" dirty="0" err="1"/>
              <a:t>subsistencia</a:t>
            </a:r>
            <a:r>
              <a:rPr lang="en-US" dirty="0"/>
              <a:t> y </a:t>
            </a:r>
            <a:r>
              <a:rPr lang="en-US" dirty="0" err="1"/>
              <a:t>niveles</a:t>
            </a:r>
            <a:r>
              <a:rPr lang="en-US" dirty="0"/>
              <a:t> de </a:t>
            </a:r>
            <a:r>
              <a:rPr lang="en-US" dirty="0" err="1"/>
              <a:t>vida</a:t>
            </a:r>
            <a:r>
              <a:rPr lang="en-US" dirty="0"/>
              <a:t> de la población </a:t>
            </a:r>
            <a:r>
              <a:rPr lang="en-US" dirty="0" err="1"/>
              <a:t>desplazada</a:t>
            </a:r>
            <a:r>
              <a:rPr lang="en-US" dirty="0"/>
              <a:t>, sin </a:t>
            </a:r>
            <a:r>
              <a:rPr lang="en-US" dirty="0" err="1"/>
              <a:t>impactar</a:t>
            </a:r>
            <a:r>
              <a:rPr lang="en-US" dirty="0"/>
              <a:t> </a:t>
            </a:r>
            <a:r>
              <a:rPr lang="en-US" dirty="0" err="1"/>
              <a:t>negativamente</a:t>
            </a:r>
            <a:r>
              <a:rPr lang="en-US" dirty="0"/>
              <a:t> a las </a:t>
            </a:r>
            <a:r>
              <a:rPr lang="en-US" dirty="0" err="1"/>
              <a:t>poblaciones</a:t>
            </a:r>
            <a:r>
              <a:rPr lang="en-US" dirty="0"/>
              <a:t> que </a:t>
            </a:r>
            <a:r>
              <a:rPr lang="en-US" dirty="0" err="1"/>
              <a:t>continuaran</a:t>
            </a:r>
            <a:r>
              <a:rPr lang="en-US" dirty="0"/>
              <a:t> </a:t>
            </a:r>
            <a:r>
              <a:rPr lang="en-US" dirty="0" err="1"/>
              <a:t>viviendo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el </a:t>
            </a:r>
            <a:r>
              <a:rPr lang="en-US" dirty="0" err="1"/>
              <a:t>lugar</a:t>
            </a:r>
            <a:r>
              <a:rPr lang="en-US" dirty="0"/>
              <a:t> de </a:t>
            </a:r>
            <a:r>
              <a:rPr lang="en-US" dirty="0" err="1"/>
              <a:t>origen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 a las  </a:t>
            </a:r>
            <a:r>
              <a:rPr lang="en-US" dirty="0" err="1"/>
              <a:t>poblaciones</a:t>
            </a:r>
            <a:r>
              <a:rPr lang="en-US" dirty="0"/>
              <a:t> </a:t>
            </a:r>
            <a:r>
              <a:rPr lang="en-US" dirty="0" err="1"/>
              <a:t>receptoras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526134717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>
            <a:extLst>
              <a:ext uri="{FF2B5EF4-FFF2-40B4-BE49-F238E27FC236}">
                <a16:creationId xmlns:a16="http://schemas.microsoft.com/office/drawing/2014/main" id="{F460C1D4-01B2-491E-87AD-57993E6498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76200"/>
            <a:ext cx="9144000" cy="1143000"/>
          </a:xfrm>
        </p:spPr>
        <p:txBody>
          <a:bodyPr/>
          <a:lstStyle/>
          <a:p>
            <a:r>
              <a:rPr lang="es-CO" altLang="es-CO" sz="3600" b="1">
                <a:solidFill>
                  <a:srgbClr val="C00000"/>
                </a:solidFill>
              </a:rPr>
              <a:t>Reasentamiento - Proceso Multidimensional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34D0796-9D5E-4A4B-AC5E-7573EF4A59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3689842"/>
              </p:ext>
            </p:extLst>
          </p:nvPr>
        </p:nvGraphicFramePr>
        <p:xfrm>
          <a:off x="1661020" y="1417739"/>
          <a:ext cx="9006980" cy="539513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1016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05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1742">
                <a:tc>
                  <a:txBody>
                    <a:bodyPr/>
                    <a:lstStyle/>
                    <a:p>
                      <a:pPr algn="ctr"/>
                      <a:r>
                        <a:rPr lang="es-CO" sz="1400" noProof="0" dirty="0">
                          <a:solidFill>
                            <a:srgbClr val="C00000"/>
                          </a:solidFill>
                        </a:rPr>
                        <a:t>Dimensión</a:t>
                      </a:r>
                    </a:p>
                  </a:txBody>
                  <a:tcPr marT="45722" marB="45722">
                    <a:solidFill>
                      <a:srgbClr val="FFF6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noProof="0" dirty="0">
                          <a:solidFill>
                            <a:srgbClr val="C00000"/>
                          </a:solidFill>
                        </a:rPr>
                        <a:t>Atributo</a:t>
                      </a:r>
                    </a:p>
                  </a:txBody>
                  <a:tcPr marT="45722" marB="45722">
                    <a:solidFill>
                      <a:srgbClr val="FFF6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342">
                <a:tc rowSpan="2">
                  <a:txBody>
                    <a:bodyPr/>
                    <a:lstStyle/>
                    <a:p>
                      <a:r>
                        <a:rPr lang="es-CO" sz="1100" noProof="0" dirty="0"/>
                        <a:t>Física</a:t>
                      </a:r>
                      <a:endParaRPr lang="es-CO" sz="1100" noProof="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marT="45722" marB="45722" anchor="ctr">
                    <a:solidFill>
                      <a:srgbClr val="FFF6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100" noProof="0"/>
                        <a:t>Tierra </a:t>
                      </a:r>
                      <a:endParaRPr lang="es-CO" sz="1100" noProof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marT="45722" marB="45722">
                    <a:solidFill>
                      <a:srgbClr val="FFF6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342"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100" noProof="0" dirty="0"/>
                        <a:t>Viviendas</a:t>
                      </a:r>
                      <a:r>
                        <a:rPr lang="es-CO" sz="1100" baseline="0" noProof="0" dirty="0"/>
                        <a:t> – estructuras </a:t>
                      </a:r>
                      <a:r>
                        <a:rPr lang="es-CO" sz="1100" noProof="0" dirty="0"/>
                        <a:t>(públicas,</a:t>
                      </a:r>
                      <a:r>
                        <a:rPr lang="es-CO" sz="1100" baseline="0" noProof="0" dirty="0"/>
                        <a:t> privadas) - infraestructura</a:t>
                      </a:r>
                      <a:endParaRPr lang="es-CO" sz="1100" noProof="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marT="45722" marB="45722">
                    <a:solidFill>
                      <a:srgbClr val="FFF6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8342">
                <a:tc rowSpan="2">
                  <a:txBody>
                    <a:bodyPr/>
                    <a:lstStyle/>
                    <a:p>
                      <a:r>
                        <a:rPr lang="es-CO" sz="1100" noProof="0" dirty="0"/>
                        <a:t>Legal</a:t>
                      </a:r>
                      <a:endParaRPr lang="es-CO" sz="1100" noProof="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marT="45722" marB="45722" anchor="ctr">
                    <a:solidFill>
                      <a:srgbClr val="FFF6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100" noProof="0" dirty="0"/>
                        <a:t>Tenencia</a:t>
                      </a:r>
                      <a:r>
                        <a:rPr lang="es-CO" sz="1100" baseline="0" noProof="0" dirty="0"/>
                        <a:t> de la tierra y las construcciones</a:t>
                      </a:r>
                      <a:endParaRPr lang="es-CO" sz="1100" noProof="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marT="45722" marB="45722">
                    <a:solidFill>
                      <a:srgbClr val="FFF6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8342">
                <a:tc vMerge="1">
                  <a:txBody>
                    <a:bodyPr/>
                    <a:lstStyle/>
                    <a:p>
                      <a:endParaRPr lang="es-CO" sz="1600" noProof="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marT="45721" marB="45721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100" noProof="0" dirty="0"/>
                        <a:t>Proceso adquisición de tierras e inmuebles</a:t>
                      </a:r>
                      <a:endParaRPr lang="es-CO" sz="1100" noProof="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marT="45722" marB="45722">
                    <a:solidFill>
                      <a:srgbClr val="FFF6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8342">
                <a:tc rowSpan="3">
                  <a:txBody>
                    <a:bodyPr/>
                    <a:lstStyle/>
                    <a:p>
                      <a:r>
                        <a:rPr lang="es-CO" sz="1100" noProof="0" dirty="0"/>
                        <a:t>Económica</a:t>
                      </a:r>
                      <a:endParaRPr lang="es-CO" sz="1100" noProof="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marT="45722" marB="45722" anchor="ctr">
                    <a:solidFill>
                      <a:srgbClr val="FFF6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100" noProof="0" dirty="0"/>
                        <a:t>Valor</a:t>
                      </a:r>
                      <a:r>
                        <a:rPr lang="es-CO" sz="1100" baseline="0" noProof="0" dirty="0"/>
                        <a:t> del inmueble (tierra, construcciones – en riesgo y de reposición)</a:t>
                      </a:r>
                      <a:endParaRPr lang="es-CO" sz="1100" noProof="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marT="45722" marB="45722">
                    <a:solidFill>
                      <a:srgbClr val="FFF6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8342"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100" noProof="0" dirty="0"/>
                        <a:t>Actividades</a:t>
                      </a:r>
                      <a:r>
                        <a:rPr lang="es-CO" sz="1100" baseline="0" noProof="0" dirty="0"/>
                        <a:t> productivas</a:t>
                      </a:r>
                      <a:endParaRPr lang="es-CO" sz="1100" noProof="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marT="45722" marB="45722">
                    <a:solidFill>
                      <a:srgbClr val="FFF6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8342"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100" noProof="0" dirty="0"/>
                        <a:t>Ingreso - Fuentes</a:t>
                      </a:r>
                      <a:r>
                        <a:rPr lang="es-CO" sz="1100" baseline="0" noProof="0" dirty="0"/>
                        <a:t> de ingreso</a:t>
                      </a:r>
                      <a:endParaRPr lang="es-CO" sz="1100" noProof="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marT="45722" marB="45722">
                    <a:solidFill>
                      <a:srgbClr val="FFF6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8342">
                <a:tc rowSpan="3">
                  <a:txBody>
                    <a:bodyPr/>
                    <a:lstStyle/>
                    <a:p>
                      <a:r>
                        <a:rPr lang="es-CO" sz="1100" noProof="0"/>
                        <a:t>Social</a:t>
                      </a:r>
                      <a:endParaRPr lang="es-CO" sz="1100" noProof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marT="45722" marB="45722" anchor="ctr">
                    <a:solidFill>
                      <a:srgbClr val="FFF6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100" noProof="0" dirty="0"/>
                        <a:t>Población – características</a:t>
                      </a:r>
                      <a:r>
                        <a:rPr lang="es-CO" sz="1100" baseline="0" noProof="0" dirty="0"/>
                        <a:t> socioeconómicas y culturales</a:t>
                      </a:r>
                      <a:endParaRPr lang="es-CO" sz="1100" noProof="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marT="45722" marB="45722">
                    <a:solidFill>
                      <a:srgbClr val="FFF6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8342"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100" noProof="0" dirty="0"/>
                        <a:t>Organización social y redes</a:t>
                      </a:r>
                      <a:r>
                        <a:rPr lang="es-CO" sz="1100" baseline="0" noProof="0" dirty="0"/>
                        <a:t> sociales</a:t>
                      </a:r>
                      <a:endParaRPr lang="es-CO" sz="1100" noProof="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marT="45722" marB="45722">
                    <a:solidFill>
                      <a:srgbClr val="FFF6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8342"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100" noProof="0" dirty="0"/>
                        <a:t>Servicios</a:t>
                      </a:r>
                      <a:r>
                        <a:rPr lang="es-CO" sz="1100" baseline="0" noProof="0" dirty="0"/>
                        <a:t> sociales (educación, salud)</a:t>
                      </a:r>
                      <a:endParaRPr lang="es-CO" sz="1100" noProof="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marT="45722" marB="45722">
                    <a:solidFill>
                      <a:srgbClr val="FFF6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8342">
                <a:tc>
                  <a:txBody>
                    <a:bodyPr/>
                    <a:lstStyle/>
                    <a:p>
                      <a:r>
                        <a:rPr lang="es-CO" sz="1100" noProof="0"/>
                        <a:t>Cultural</a:t>
                      </a:r>
                      <a:endParaRPr lang="es-CO" sz="1100" noProof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marT="45722" marB="45722" anchor="ctr">
                    <a:solidFill>
                      <a:srgbClr val="FFF6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100" noProof="0" dirty="0"/>
                        <a:t>Costumbres</a:t>
                      </a:r>
                      <a:r>
                        <a:rPr lang="es-CO" sz="1100" baseline="0" noProof="0" dirty="0"/>
                        <a:t> y valores</a:t>
                      </a:r>
                      <a:endParaRPr lang="es-CO" sz="1100" noProof="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marT="45722" marB="45722">
                    <a:solidFill>
                      <a:srgbClr val="FFF6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8531">
                <a:tc>
                  <a:txBody>
                    <a:bodyPr/>
                    <a:lstStyle/>
                    <a:p>
                      <a:r>
                        <a:rPr lang="es-CO" sz="1100" noProof="0"/>
                        <a:t>Psicológica</a:t>
                      </a:r>
                      <a:endParaRPr lang="es-CO" sz="1100" noProof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marT="45722" marB="45722" anchor="ctr">
                    <a:solidFill>
                      <a:srgbClr val="FFF6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100" kern="1200" noProof="0" dirty="0"/>
                        <a:t>Lazos</a:t>
                      </a:r>
                      <a:r>
                        <a:rPr lang="es-CO" sz="1100" kern="1200" baseline="0" noProof="0" dirty="0"/>
                        <a:t> emocionales con vivienda, vecinos, entorno</a:t>
                      </a:r>
                      <a:endParaRPr lang="es-CO" sz="1100" noProof="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marT="45722" marB="45722">
                    <a:solidFill>
                      <a:srgbClr val="FFF6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9430">
                <a:tc>
                  <a:txBody>
                    <a:bodyPr/>
                    <a:lstStyle/>
                    <a:p>
                      <a:r>
                        <a:rPr lang="es-CO" sz="1100" noProof="0"/>
                        <a:t>Ambiental</a:t>
                      </a:r>
                      <a:endParaRPr lang="es-CO" sz="1100" noProof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marT="45722" marB="45722" anchor="ctr">
                    <a:solidFill>
                      <a:srgbClr val="FFF6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100" noProof="0" dirty="0"/>
                        <a:t>Demanda</a:t>
                      </a:r>
                      <a:r>
                        <a:rPr lang="es-CO" sz="1100" baseline="0" noProof="0" dirty="0"/>
                        <a:t> de recursos naturales - demoliciones</a:t>
                      </a:r>
                      <a:endParaRPr lang="es-CO" sz="1100" noProof="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marT="45722" marB="45722">
                    <a:solidFill>
                      <a:srgbClr val="FFF6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8342">
                <a:tc>
                  <a:txBody>
                    <a:bodyPr/>
                    <a:lstStyle/>
                    <a:p>
                      <a:r>
                        <a:rPr lang="es-CO" sz="1100" noProof="0" dirty="0"/>
                        <a:t>Político</a:t>
                      </a:r>
                      <a:r>
                        <a:rPr lang="es-CO" sz="1100" baseline="0" noProof="0" dirty="0"/>
                        <a:t> - Administrativa</a:t>
                      </a:r>
                      <a:endParaRPr lang="es-CO" sz="1100" noProof="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marT="45722" marB="45722" anchor="ctr">
                    <a:solidFill>
                      <a:srgbClr val="FFF6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100" noProof="0" dirty="0"/>
                        <a:t>Política</a:t>
                      </a:r>
                      <a:r>
                        <a:rPr lang="es-CO" sz="1100" baseline="0" noProof="0" dirty="0"/>
                        <a:t> – organización administrativa</a:t>
                      </a:r>
                      <a:endParaRPr lang="es-CO" sz="1100" noProof="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marT="45722" marB="45722">
                    <a:solidFill>
                      <a:srgbClr val="FFF6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8342">
                <a:tc>
                  <a:txBody>
                    <a:bodyPr/>
                    <a:lstStyle/>
                    <a:p>
                      <a:r>
                        <a:rPr lang="es-CO" sz="1100" noProof="0"/>
                        <a:t>Territorial</a:t>
                      </a:r>
                      <a:endParaRPr lang="es-CO" sz="1100" noProof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marT="45722" marB="45722" anchor="ctr">
                    <a:solidFill>
                      <a:srgbClr val="FFF6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100" noProof="0" dirty="0"/>
                        <a:t>Planes</a:t>
                      </a:r>
                      <a:r>
                        <a:rPr lang="es-CO" sz="1100" baseline="0" noProof="0" dirty="0"/>
                        <a:t> de uso del suelo y ordenamiento territorial</a:t>
                      </a:r>
                      <a:endParaRPr lang="es-CO" sz="1100" noProof="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marT="45722" marB="45722">
                    <a:solidFill>
                      <a:srgbClr val="FFF6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426990">
                <a:tc>
                  <a:txBody>
                    <a:bodyPr/>
                    <a:lstStyle/>
                    <a:p>
                      <a:r>
                        <a:rPr lang="es-CO" sz="1100" noProof="0" dirty="0"/>
                        <a:t>Temporal</a:t>
                      </a:r>
                      <a:endParaRPr lang="es-CO" sz="1100" noProof="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marT="45722" marB="45722" anchor="ctr">
                    <a:solidFill>
                      <a:srgbClr val="FFF6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100" noProof="0" dirty="0"/>
                        <a:t>Tiempo transcurrido desde la decisión del desplazamiento</a:t>
                      </a:r>
                      <a:r>
                        <a:rPr lang="es-CO" sz="1100" baseline="0" noProof="0" dirty="0"/>
                        <a:t> hasta el reasentamiento y el restablecimiento de las condiciones socioeconómicas</a:t>
                      </a:r>
                      <a:endParaRPr lang="es-CO" sz="1100" noProof="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marT="45722" marB="45722">
                    <a:solidFill>
                      <a:srgbClr val="FFF6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5" name="Decagon 2">
            <a:extLst>
              <a:ext uri="{FF2B5EF4-FFF2-40B4-BE49-F238E27FC236}">
                <a16:creationId xmlns:a16="http://schemas.microsoft.com/office/drawing/2014/main" id="{63FEB368-309C-4F6D-AE5F-74B7CD48E277}"/>
              </a:ext>
            </a:extLst>
          </p:cNvPr>
          <p:cNvSpPr/>
          <p:nvPr/>
        </p:nvSpPr>
        <p:spPr>
          <a:xfrm rot="17378821">
            <a:off x="-387685" y="3858619"/>
            <a:ext cx="2364732" cy="933448"/>
          </a:xfrm>
          <a:prstGeom prst="decagon">
            <a:avLst/>
          </a:prstGeom>
          <a:solidFill>
            <a:srgbClr val="FFF6D9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err="1">
                <a:solidFill>
                  <a:schemeClr val="tx1"/>
                </a:solidFill>
              </a:rPr>
              <a:t>Interdisciplinario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6" name="Decagon 3">
            <a:extLst>
              <a:ext uri="{FF2B5EF4-FFF2-40B4-BE49-F238E27FC236}">
                <a16:creationId xmlns:a16="http://schemas.microsoft.com/office/drawing/2014/main" id="{82B8529C-861B-4444-94A9-97CDB4B14748}"/>
              </a:ext>
            </a:extLst>
          </p:cNvPr>
          <p:cNvSpPr/>
          <p:nvPr/>
        </p:nvSpPr>
        <p:spPr>
          <a:xfrm rot="17076790">
            <a:off x="9940532" y="3849158"/>
            <a:ext cx="2811868" cy="952370"/>
          </a:xfrm>
          <a:prstGeom prst="decagon">
            <a:avLst/>
          </a:prstGeom>
          <a:solidFill>
            <a:srgbClr val="FFF6D9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err="1">
                <a:solidFill>
                  <a:schemeClr val="tx1"/>
                </a:solidFill>
              </a:rPr>
              <a:t>Intersectorial</a:t>
            </a:r>
            <a:endParaRPr lang="es-CO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52E023-81F5-4BE1-BCC7-B37043305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Reasentamiento y Gestión de Riesgo de Desastre</a:t>
            </a:r>
          </a:p>
        </p:txBody>
      </p:sp>
    </p:spTree>
    <p:extLst>
      <p:ext uri="{BB962C8B-B14F-4D97-AF65-F5344CB8AC3E}">
        <p14:creationId xmlns:p14="http://schemas.microsoft.com/office/powerpoint/2010/main" val="9143345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29">
            <a:extLst>
              <a:ext uri="{FF2B5EF4-FFF2-40B4-BE49-F238E27FC236}">
                <a16:creationId xmlns:a16="http://schemas.microsoft.com/office/drawing/2014/main" id="{82CE9930-7113-4ADF-A430-D77F26F741D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7556108"/>
              </p:ext>
            </p:extLst>
          </p:nvPr>
        </p:nvGraphicFramePr>
        <p:xfrm>
          <a:off x="923925" y="523876"/>
          <a:ext cx="10353675" cy="6143625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2988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649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42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CO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+mn-cs"/>
                        </a:rPr>
                        <a:t>Líneas de acción</a:t>
                      </a:r>
                      <a:endParaRPr kumimoji="0" lang="es-CO" sz="16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04" marB="45704" horzOverflow="overflow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CO" sz="1600" b="1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+mn-cs"/>
                        </a:rPr>
                        <a:t>Instrumentos</a:t>
                      </a:r>
                      <a:endParaRPr kumimoji="0" lang="es-CO" sz="1600" b="1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04" marB="45704" horzOverflow="overflow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72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CO" sz="1600" b="1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Identificación y valoración del riesgo</a:t>
                      </a:r>
                      <a:endParaRPr kumimoji="0" lang="es-CO" sz="16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04" marB="45704" anchor="ctr" horzOverflow="overflow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s-CO" sz="1200" kern="800" spc="5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Estudios, monitoreo, modelos, mapas, sistemas de información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s-CO" sz="1200" kern="800" spc="5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Encuestas de percepción individual y social</a:t>
                      </a:r>
                      <a:endParaRPr lang="es-CO" sz="1200" spc="-10" noProof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454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CO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Reducción del riesgo</a:t>
                      </a:r>
                    </a:p>
                  </a:txBody>
                  <a:tcPr marT="45704" marB="45704" anchor="ctr" horzOverflow="overflow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s-CO" sz="1200" b="1" kern="800" spc="5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Planificación y concientización:</a:t>
                      </a:r>
                      <a:r>
                        <a:rPr lang="es-CO" sz="1200" kern="800" spc="5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 ordenamiento territorial, planificación sectorial, códigos, normas, información pública y educación.</a:t>
                      </a:r>
                      <a:endParaRPr lang="es-CO" sz="1200" spc="-10" noProof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s-CO" sz="1200" b="1" kern="800" spc="5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Intervención física en el territorio</a:t>
                      </a:r>
                      <a:r>
                        <a:rPr lang="es-CO" sz="1200" kern="800" spc="5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: obras correctivas, reforzamiento estructural, mejoramiento de viviendas, </a:t>
                      </a:r>
                      <a:r>
                        <a:rPr lang="es-CO" sz="1200" b="1" kern="800" spc="50" noProof="0" dirty="0">
                          <a:solidFill>
                            <a:schemeClr val="accent1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reasentamiento preventivo</a:t>
                      </a:r>
                      <a:r>
                        <a:rPr lang="es-CO" sz="1200" b="1" kern="800" spc="5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,</a:t>
                      </a:r>
                      <a:r>
                        <a:rPr lang="es-CO" sz="1200" kern="800" spc="5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 reducción de vulnerabilidad de infraestructura</a:t>
                      </a:r>
                      <a:endParaRPr lang="es-CO" sz="1200" spc="-10" noProof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31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CO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Protección financiera</a:t>
                      </a:r>
                    </a:p>
                  </a:txBody>
                  <a:tcPr marT="45704" marB="45704" anchor="ctr" horzOverflow="overflow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s-CO" sz="1200" kern="800" spc="5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Mecanismos financieros de retención (fondos, créditos contingentes, impuestos, etc.)</a:t>
                      </a:r>
                      <a:endParaRPr lang="es-CO" sz="1200" spc="-10" noProof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s-CO" sz="1200" kern="800" spc="5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Mecanismos financieros de transferencia (seguros, reaseguros, bonos de catástrofe)</a:t>
                      </a:r>
                      <a:endParaRPr lang="es-CO" sz="1200" spc="-10" noProof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480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CO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Preparativos y respuesta a desastres</a:t>
                      </a:r>
                    </a:p>
                  </a:txBody>
                  <a:tcPr marT="45704" marB="45704" anchor="ctr" horzOverflow="overflow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s-CO" sz="1200" kern="800" spc="5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Sistemas de alerta temprana</a:t>
                      </a:r>
                      <a:endParaRPr lang="es-CO" sz="1200" spc="-10" noProof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s-CO" sz="1200" kern="800" spc="5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Planes de emergencia y contingencia</a:t>
                      </a:r>
                      <a:endParaRPr lang="es-CO" sz="1200" spc="-10" noProof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s-CO" sz="1200" kern="800" spc="5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Evacuación de población afectada</a:t>
                      </a:r>
                      <a:r>
                        <a:rPr lang="es-CO" sz="1200" b="1" kern="800" spc="5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s-CO" sz="1200" b="1" kern="800" spc="50" noProof="0" dirty="0">
                          <a:solidFill>
                            <a:schemeClr val="accent1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reasentamiento temporal</a:t>
                      </a:r>
                      <a:endParaRPr lang="es-CO" sz="1200" b="1" spc="-10" noProof="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s-CO" sz="1200" kern="800" spc="5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Entrenamiento para la respuesta</a:t>
                      </a:r>
                      <a:endParaRPr lang="es-CO" sz="1200" spc="-10" noProof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s-CO" sz="1200" kern="800" spc="5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Infraestructura tecnológica, comunicaciones y logística</a:t>
                      </a:r>
                      <a:endParaRPr lang="es-CO" sz="1200" spc="-10" noProof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154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-CO" sz="1600" b="1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Reconstrucción post-desastre</a:t>
                      </a:r>
                    </a:p>
                  </a:txBody>
                  <a:tcPr marT="45704" marB="45704" anchor="ctr" horzOverflow="overflow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s-CO" sz="1200" kern="800" spc="5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Normativa y organización institucional</a:t>
                      </a:r>
                      <a:endParaRPr lang="es-CO" sz="1200" spc="-10" noProof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s-CO" sz="1200" kern="800" spc="5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Planes de reconstrucción</a:t>
                      </a:r>
                      <a:endParaRPr lang="es-CO" sz="1200" spc="-10" noProof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s-CO" sz="1200" b="1" kern="800" spc="50" noProof="0" dirty="0">
                          <a:solidFill>
                            <a:schemeClr val="accent1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Reasentamiento de población post-desastre </a:t>
                      </a:r>
                      <a:endParaRPr lang="es-CO" sz="1200" b="1" spc="-10" noProof="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2718784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7E81A9-00E8-4A06-95C7-1AA7FFE52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Lecciones Aprendidas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F9C95DF-39DE-491D-8C74-12DC998821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78866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s-CO" dirty="0"/>
              <a:t>Requiere voluntad política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CO" dirty="0"/>
              <a:t>Debe ser un proceso planificado que garantice su sostenibilidad tanto para las personas involucradas como para los entes territoriales donde se llevan a cabo.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CO" dirty="0"/>
              <a:t>Debe estar debidamente articulado a Planes Integrales de Gestión de Riesgo, a los Planes de Ordenamiento Territorial y a los Planes de Desarrollo Local.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CO" dirty="0"/>
              <a:t>El desplazamiento es obligatorio pero el reasentamiento debe ser voluntario. A mayores opciones, mayores probabilidades de buenos resultados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CO" dirty="0"/>
              <a:t>Debe abordar todas las dimensiones implicadas de acuerdo con el caso específico.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CO" dirty="0"/>
              <a:t>Debe atender a todos los grupos de población involucrados (población de origen, desplazados y población receptora)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CO" dirty="0"/>
              <a:t>Debe planificarse y ejecutarse con la participación de todos los grupos involucrados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CO" dirty="0"/>
              <a:t>Se deben prevenir y controlar nuevos asentamientos en las áreas desocupadas (dar un uso comunitario compatible con las amenazas existentes a las áreas recuperadas)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208493294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C58716-C0CA-48DD-B9C9-5B1484DE5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Requisitos Indispensables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C1C1B5-24A6-4789-90CB-BE0F76BA0C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CO" sz="2300" dirty="0">
                <a:solidFill>
                  <a:schemeClr val="accent1"/>
                </a:solidFill>
              </a:rPr>
              <a:t>Marco legal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CO" sz="2300" dirty="0"/>
              <a:t>Establecer los derechos y deberes de personas involucradas, entidades y niveles de gobierno</a:t>
            </a:r>
          </a:p>
          <a:p>
            <a:r>
              <a:rPr lang="es-CO" sz="2300" dirty="0">
                <a:solidFill>
                  <a:schemeClr val="accent1"/>
                </a:solidFill>
              </a:rPr>
              <a:t>Marco Institucional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CO" sz="2300" dirty="0"/>
              <a:t>Asignar una entidad responsable con recursos (físicos, humanos y financieros) adecuados y procedimientos ágiles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CO" sz="2300" dirty="0"/>
              <a:t> Establecer roles y funciones de todas las entidades que deben participar en el proceso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CO" sz="2300" dirty="0"/>
              <a:t>Definir mecanismos de coordinación interinstitucional y toma de decisiones</a:t>
            </a:r>
          </a:p>
          <a:p>
            <a:r>
              <a:rPr lang="es-CO" sz="2300" dirty="0">
                <a:solidFill>
                  <a:schemeClr val="accent1"/>
                </a:solidFill>
              </a:rPr>
              <a:t>Construir capacidades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CO" sz="2300" dirty="0"/>
              <a:t>Capacitar, investigar, producir conocimiento, evaluar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CO" sz="2300" dirty="0"/>
              <a:t>Conformar equipos de trabajo interdisciplinarios e idóneos para cada caso particular</a:t>
            </a:r>
          </a:p>
          <a:p>
            <a:r>
              <a:rPr lang="es-CO" sz="2300" dirty="0">
                <a:solidFill>
                  <a:schemeClr val="accent1"/>
                </a:solidFill>
              </a:rPr>
              <a:t>Financiación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CO" sz="2300" dirty="0">
                <a:solidFill>
                  <a:schemeClr val="tx1"/>
                </a:solidFill>
              </a:rPr>
              <a:t>Establecer fuentes y mecanismos sostenibles de financiación </a:t>
            </a:r>
            <a:endParaRPr lang="es-CO" dirty="0"/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785000425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Sample presentation slid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Retrospect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1616</TotalTime>
  <Words>703</Words>
  <Application>Microsoft Office PowerPoint</Application>
  <PresentationFormat>Panorámica</PresentationFormat>
  <Paragraphs>97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Symbol</vt:lpstr>
      <vt:lpstr>Times New Roman</vt:lpstr>
      <vt:lpstr>Wingdings</vt:lpstr>
      <vt:lpstr>Sample presentation slides</vt:lpstr>
      <vt:lpstr>Retrospect</vt:lpstr>
      <vt:lpstr>Reasentamiento y Gestión de Riesgo de Desastres </vt:lpstr>
      <vt:lpstr>Qué es el reasentamiento</vt:lpstr>
      <vt:lpstr>Desplazamiento Obligatorio</vt:lpstr>
      <vt:lpstr>Objetivos del Reasentamiento</vt:lpstr>
      <vt:lpstr>Reasentamiento - Proceso Multidimensional</vt:lpstr>
      <vt:lpstr>Reasentamiento y Gestión de Riesgo de Desastre</vt:lpstr>
      <vt:lpstr>Presentación de PowerPoint</vt:lpstr>
      <vt:lpstr>Lecciones Aprendidas</vt:lpstr>
      <vt:lpstr>Requisitos Indispensables</vt:lpstr>
      <vt:lpstr>Gracias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Elena Correa</dc:creator>
  <cp:lastModifiedBy>Johana Rojas</cp:lastModifiedBy>
  <cp:revision>123</cp:revision>
  <cp:lastPrinted>2019-10-16T16:49:34Z</cp:lastPrinted>
  <dcterms:created xsi:type="dcterms:W3CDTF">2015-03-07T17:34:54Z</dcterms:created>
  <dcterms:modified xsi:type="dcterms:W3CDTF">2019-11-29T13:17:57Z</dcterms:modified>
</cp:coreProperties>
</file>