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59" r:id="rId5"/>
    <p:sldId id="261" r:id="rId6"/>
    <p:sldId id="262" r:id="rId7"/>
    <p:sldId id="281" r:id="rId8"/>
    <p:sldId id="282" r:id="rId9"/>
    <p:sldId id="283" r:id="rId10"/>
    <p:sldId id="284" r:id="rId11"/>
    <p:sldId id="285" r:id="rId12"/>
    <p:sldId id="275" r:id="rId13"/>
    <p:sldId id="276" r:id="rId14"/>
    <p:sldId id="286" r:id="rId15"/>
    <p:sldId id="277" r:id="rId16"/>
    <p:sldId id="280" r:id="rId17"/>
    <p:sldId id="258" r:id="rId18"/>
  </p:sldIdLst>
  <p:sldSz cx="9144000" cy="6858000" type="letter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0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5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3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9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3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9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2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2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0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7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158A5-4E4D-49F3-BE3D-628A12D61E9D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2E1E8-AD4C-45F2-BCA7-BB7FEEEE1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1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-74307" y="6642556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9835" y="342619"/>
            <a:ext cx="576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PROCESOS DE FORTALECIMIENTO</a:t>
            </a:r>
            <a:endParaRPr lang="es-CO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48792" y="2525242"/>
            <a:ext cx="23612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KIT HIDRAULICO DE DESINUNDACIÓN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48791" y="4904341"/>
            <a:ext cx="2361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KIT DE RESCATE ACUATICO</a:t>
            </a: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504710" y="2260057"/>
            <a:ext cx="2497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59 Cuerpos de Bomberos Fortalecidos</a:t>
            </a:r>
            <a:endParaRPr lang="es-CO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631242" y="4904940"/>
            <a:ext cx="2244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solidFill>
                  <a:srgbClr val="8A0000"/>
                </a:solidFill>
                <a:latin typeface="Century Gothic" panose="020B0502020202020204" pitchFamily="34" charset="0"/>
              </a:rPr>
              <a:t>4</a:t>
            </a:r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 </a:t>
            </a:r>
            <a:r>
              <a:rPr lang="es-CO" b="1" dirty="0">
                <a:solidFill>
                  <a:srgbClr val="8A0000"/>
                </a:solidFill>
                <a:latin typeface="Century Gothic" panose="020B0502020202020204" pitchFamily="34" charset="0"/>
              </a:rPr>
              <a:t>Cuerpos de Bomberos Fortalecidos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552" y="1404593"/>
            <a:ext cx="3488705" cy="253180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903" y="4013875"/>
            <a:ext cx="3942001" cy="265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9835" y="342619"/>
            <a:ext cx="576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PROCESOS DE FORTALECIMIENTO</a:t>
            </a:r>
            <a:endParaRPr lang="es-CO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48792" y="2525242"/>
            <a:ext cx="23612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KIT MATPEL</a:t>
            </a: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48791" y="4904341"/>
            <a:ext cx="2361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KIT DE RESCATE VEHICULAR</a:t>
            </a: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504710" y="2260057"/>
            <a:ext cx="2497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56 Cuerpos de Bomberos Fortalecidos</a:t>
            </a:r>
            <a:endParaRPr lang="es-CO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631242" y="4904940"/>
            <a:ext cx="2244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11 </a:t>
            </a:r>
            <a:r>
              <a:rPr lang="es-CO" b="1" dirty="0">
                <a:solidFill>
                  <a:srgbClr val="8A0000"/>
                </a:solidFill>
                <a:latin typeface="Century Gothic" panose="020B0502020202020204" pitchFamily="34" charset="0"/>
              </a:rPr>
              <a:t>Cuerpos de Bomberos Fortalecidos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984" y="1629184"/>
            <a:ext cx="3594315" cy="23924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88" y="4230173"/>
            <a:ext cx="3643106" cy="24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80062" y="993244"/>
            <a:ext cx="576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PROGRAMAS ESTRATÉGICOS</a:t>
            </a:r>
            <a:endParaRPr lang="es-CO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6525" y="2509707"/>
            <a:ext cx="89500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Bomberos Indígenas.</a:t>
            </a:r>
            <a:r>
              <a:rPr lang="es-ES_tradnl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_tradnl" dirty="0">
                <a:ea typeface="Calibri" panose="020F0502020204030204" pitchFamily="34" charset="0"/>
                <a:cs typeface="Arial" panose="020B0604020202020204" pitchFamily="34" charset="0"/>
              </a:rPr>
              <a:t>Capacitación y preparación para la respuesta ante incendios forestales a través de la transferencia de conocimiento de la </a:t>
            </a:r>
            <a:r>
              <a:rPr lang="es-ES_tradnl" i="1" dirty="0">
                <a:ea typeface="Calibri" panose="020F0502020204030204" pitchFamily="34" charset="0"/>
                <a:cs typeface="Arial" panose="020B0604020202020204" pitchFamily="34" charset="0"/>
              </a:rPr>
              <a:t>“Buena Práctica Bomberos Indígenas para la Prevención, Atención y Recuperación de Zonas Afectadas por Incendios Forestales del Cuerpo de Bomberos Voluntarios De </a:t>
            </a:r>
            <a:r>
              <a:rPr lang="es-ES_tradnl" i="1" dirty="0" err="1">
                <a:ea typeface="Calibri" panose="020F0502020204030204" pitchFamily="34" charset="0"/>
                <a:cs typeface="Arial" panose="020B0604020202020204" pitchFamily="34" charset="0"/>
              </a:rPr>
              <a:t>Riosucio</a:t>
            </a:r>
            <a:r>
              <a:rPr lang="es-ES_tradnl" i="1" dirty="0">
                <a:ea typeface="Calibri" panose="020F0502020204030204" pitchFamily="34" charset="0"/>
                <a:cs typeface="Arial" panose="020B0604020202020204" pitchFamily="34" charset="0"/>
              </a:rPr>
              <a:t> Caldas – Dirección Nacional De Bomberos De </a:t>
            </a:r>
            <a:r>
              <a:rPr lang="es-ES_tradnl" i="1" dirty="0" smtClean="0">
                <a:ea typeface="Calibri" panose="020F0502020204030204" pitchFamily="34" charset="0"/>
                <a:cs typeface="Arial" panose="020B0604020202020204" pitchFamily="34" charset="0"/>
              </a:rPr>
              <a:t>Colombia”</a:t>
            </a:r>
          </a:p>
          <a:p>
            <a:pPr algn="just"/>
            <a:endParaRPr lang="es-ES_tradnl" i="1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8A0000"/>
                </a:solidFill>
                <a:latin typeface="Century Gothic" panose="020B0502020202020204" pitchFamily="34" charset="0"/>
              </a:rPr>
              <a:t>Plan </a:t>
            </a:r>
            <a:r>
              <a:rPr lang="es-ES_tradnl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Fronteras. </a:t>
            </a:r>
            <a:r>
              <a:rPr lang="es-ES_tradnl" dirty="0">
                <a:ea typeface="Calibri" panose="020F0502020204030204" pitchFamily="34" charset="0"/>
                <a:cs typeface="Arial" panose="020B0604020202020204" pitchFamily="34" charset="0"/>
              </a:rPr>
              <a:t>Fortalecer la Capacitación y preparación para la respuesta ante incidentes o </a:t>
            </a:r>
            <a:r>
              <a:rPr lang="es-ES_tradnl" dirty="0" smtClean="0">
                <a:ea typeface="Calibri" panose="020F0502020204030204" pitchFamily="34" charset="0"/>
                <a:cs typeface="Arial" panose="020B0604020202020204" pitchFamily="34" charset="0"/>
              </a:rPr>
              <a:t>desastres </a:t>
            </a:r>
            <a:r>
              <a:rPr lang="es-ES_tradnl" dirty="0">
                <a:ea typeface="Calibri" panose="020F0502020204030204" pitchFamily="34" charset="0"/>
                <a:cs typeface="Arial" panose="020B0604020202020204" pitchFamily="34" charset="0"/>
              </a:rPr>
              <a:t>que se presenten en zonas de </a:t>
            </a:r>
            <a:r>
              <a:rPr lang="es-ES_tradnl" dirty="0" smtClean="0">
                <a:ea typeface="Calibri" panose="020F0502020204030204" pitchFamily="34" charset="0"/>
                <a:cs typeface="Arial" panose="020B0604020202020204" pitchFamily="34" charset="0"/>
              </a:rPr>
              <a:t>frontera.</a:t>
            </a:r>
          </a:p>
          <a:p>
            <a:pPr algn="just"/>
            <a:endParaRPr lang="es-ES_tradnl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8A0000"/>
                </a:solidFill>
                <a:latin typeface="Century Gothic" panose="020B0502020202020204" pitchFamily="34" charset="0"/>
              </a:rPr>
              <a:t>Plataforma </a:t>
            </a:r>
            <a:r>
              <a:rPr lang="es-ES_tradnl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Búsqueda </a:t>
            </a:r>
            <a:r>
              <a:rPr lang="es-ES_tradnl" b="1" dirty="0">
                <a:solidFill>
                  <a:srgbClr val="8A0000"/>
                </a:solidFill>
                <a:latin typeface="Century Gothic" panose="020B0502020202020204" pitchFamily="34" charset="0"/>
              </a:rPr>
              <a:t>y Rescate Bomberos de Colombia. </a:t>
            </a:r>
            <a:r>
              <a:rPr lang="es-ES" dirty="0"/>
              <a:t>Programa realizado para mejorar la capacidad de respuesta de los grupos especializados en búsqueda y rescate urbano de los bomberos de Colombia.</a:t>
            </a:r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  <a:p>
            <a:pPr algn="just"/>
            <a:endParaRPr lang="es-CO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9835" y="342619"/>
            <a:ext cx="576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PROGRAMAS ESTRATÉGICOS</a:t>
            </a:r>
            <a:endParaRPr lang="es-CO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2351297"/>
            <a:ext cx="91440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Estrategia nacional de incendios forestales – servicio forestal Estados Unidos. </a:t>
            </a:r>
            <a:r>
              <a:rPr lang="es-ES" sz="1600" dirty="0"/>
              <a:t>Pr</a:t>
            </a:r>
            <a:r>
              <a:rPr lang="es-ES" sz="1600" dirty="0" smtClean="0"/>
              <a:t>ograma </a:t>
            </a:r>
            <a:r>
              <a:rPr lang="es-ES" sz="1600" dirty="0"/>
              <a:t>enfocado a</a:t>
            </a:r>
            <a:r>
              <a:rPr lang="es-ES" sz="1600" dirty="0" smtClean="0"/>
              <a:t> </a:t>
            </a:r>
            <a:r>
              <a:rPr lang="es-ES_tradnl" sz="1600" dirty="0"/>
              <a:t>generar lineamientos nacionales en el manejo y combate de incendios forestales a los Bomberos de Colombia como complemento a la estrategia nacional de gestión integral del riesgo contra incendios</a:t>
            </a:r>
            <a:r>
              <a:rPr lang="es-ES_tradnl" sz="1600" dirty="0" smtClean="0"/>
              <a:t>.</a:t>
            </a:r>
          </a:p>
          <a:p>
            <a:pPr algn="just"/>
            <a:endParaRPr lang="es-ES_tradn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8A0000"/>
                </a:solidFill>
                <a:latin typeface="Century Gothic" panose="020B0502020202020204" pitchFamily="34" charset="0"/>
              </a:rPr>
              <a:t>B</a:t>
            </a:r>
            <a:r>
              <a:rPr lang="es-ES" b="1" dirty="0" err="1" smtClean="0">
                <a:solidFill>
                  <a:srgbClr val="8A0000"/>
                </a:solidFill>
                <a:latin typeface="Century Gothic" panose="020B0502020202020204" pitchFamily="34" charset="0"/>
              </a:rPr>
              <a:t>ombers</a:t>
            </a:r>
            <a:r>
              <a:rPr lang="es-ES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 por Colombia. </a:t>
            </a:r>
            <a:r>
              <a:rPr lang="es-ES_tradnl" sz="1600" dirty="0"/>
              <a:t>F</a:t>
            </a:r>
            <a:r>
              <a:rPr lang="es-ES_tradnl" sz="1600" dirty="0" smtClean="0"/>
              <a:t>ortalecer </a:t>
            </a:r>
            <a:r>
              <a:rPr lang="es-ES_tradnl" sz="1600" dirty="0"/>
              <a:t>la capacitación y preparación para la respuesta ante emergencias y desastres a través de la transferencia de conocimiento de la Buena Práctica de los Bomberos de Colombia "BOMBERS X COLOMBIA", aval que entrega la Dirección Nacional de Bomberos de </a:t>
            </a:r>
            <a:r>
              <a:rPr lang="es-ES_tradnl" sz="1600" dirty="0" smtClean="0"/>
              <a:t>Colombia.</a:t>
            </a:r>
          </a:p>
          <a:p>
            <a:pPr algn="just"/>
            <a:endParaRPr lang="es-ES_tradn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8A0000"/>
                </a:solidFill>
                <a:latin typeface="Century Gothic" panose="020B0502020202020204" pitchFamily="34" charset="0"/>
              </a:rPr>
              <a:t>I</a:t>
            </a:r>
            <a:r>
              <a:rPr lang="es-ES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nventario humano, operativo y técnico de los Bomberos de Colombia y caracterización del bomberismo nacional. </a:t>
            </a:r>
            <a:r>
              <a:rPr lang="es-ES" sz="1600" dirty="0"/>
              <a:t>A través del trabajo de campo misional se buscó cualificar</a:t>
            </a:r>
            <a:r>
              <a:rPr lang="es-CO" sz="1600" dirty="0"/>
              <a:t> el inventario humano, técnico operativo y de equipamiento al servicio de los cuerpos de bomberos del país en el marco del proyecto de fortalecimiento de los cuerpos de bomberos del país. </a:t>
            </a:r>
            <a:endParaRPr lang="es-ES" sz="1600" b="1" dirty="0" smtClean="0">
              <a:solidFill>
                <a:srgbClr val="8A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b="1" dirty="0" smtClean="0">
              <a:solidFill>
                <a:srgbClr val="8A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b="1" dirty="0" smtClean="0">
              <a:solidFill>
                <a:srgbClr val="8A0000"/>
              </a:solidFill>
              <a:latin typeface="Century Gothic" panose="020B0502020202020204" pitchFamily="34" charset="0"/>
            </a:endParaRPr>
          </a:p>
          <a:p>
            <a:pPr algn="just"/>
            <a:endParaRPr lang="es-CO" b="1" dirty="0" smtClean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1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9835" y="342619"/>
            <a:ext cx="5766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PROCESO TOTAL DE FORTALECIMIENTO</a:t>
            </a:r>
            <a:endParaRPr lang="es-CO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00064" y="2285044"/>
            <a:ext cx="81269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s-ES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n los 5 años de existencia de la Dirección </a:t>
            </a:r>
            <a:r>
              <a:rPr lang="es-E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s-ES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acional de Bomberos se han fortalecido con capacitación, vehículos y equipos especializados mas de</a:t>
            </a:r>
            <a:r>
              <a:rPr lang="es-ES" sz="2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900 proyectos a los cuerpos de bomberos </a:t>
            </a:r>
            <a:r>
              <a:rPr lang="es-ES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con una inversión superior a los </a:t>
            </a:r>
            <a:r>
              <a:rPr lang="es-ES" sz="24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180 mil millones de pesos.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b="1" dirty="0" smtClean="0">
              <a:solidFill>
                <a:srgbClr val="8A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b="1" dirty="0" smtClean="0">
              <a:solidFill>
                <a:srgbClr val="8A0000"/>
              </a:solidFill>
              <a:latin typeface="Century Gothic" panose="020B0502020202020204" pitchFamily="34" charset="0"/>
            </a:endParaRPr>
          </a:p>
          <a:p>
            <a:pPr algn="just"/>
            <a:endParaRPr lang="es-CO" b="1" dirty="0" smtClean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70" y="4368119"/>
            <a:ext cx="2988028" cy="18682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236" y="4368119"/>
            <a:ext cx="3131573" cy="18872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809" y="4355664"/>
            <a:ext cx="2716285" cy="18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2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982658" y="741144"/>
            <a:ext cx="5766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CREACIÓN DE GRUPOS ESPECIALIZADOS</a:t>
            </a:r>
            <a:endParaRPr lang="es-CO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473037" y="1510585"/>
            <a:ext cx="6276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.</a:t>
            </a:r>
            <a:endParaRPr lang="es-CO" dirty="0"/>
          </a:p>
        </p:txBody>
      </p:sp>
      <p:sp>
        <p:nvSpPr>
          <p:cNvPr id="9" name="Rectángulo 8"/>
          <p:cNvSpPr/>
          <p:nvPr/>
        </p:nvSpPr>
        <p:spPr>
          <a:xfrm>
            <a:off x="103909" y="2326215"/>
            <a:ext cx="85725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Grupo Especializado en Búsqueda y Rescate de los Bomberos de Colombia.</a:t>
            </a:r>
          </a:p>
          <a:p>
            <a:pPr algn="just"/>
            <a:endParaRPr lang="es-ES" b="1" dirty="0" smtClean="0">
              <a:solidFill>
                <a:srgbClr val="8A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8A0000"/>
                </a:solidFill>
                <a:latin typeface="Century Gothic" panose="020B0502020202020204" pitchFamily="34" charset="0"/>
              </a:rPr>
              <a:t>Grupo Especializado en </a:t>
            </a:r>
            <a:r>
              <a:rPr lang="es-ES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Materiales Peligrosos </a:t>
            </a:r>
            <a:r>
              <a:rPr lang="es-ES" b="1" dirty="0">
                <a:solidFill>
                  <a:srgbClr val="8A0000"/>
                </a:solidFill>
                <a:latin typeface="Century Gothic" panose="020B0502020202020204" pitchFamily="34" charset="0"/>
              </a:rPr>
              <a:t>de los Bomberos de Colombia</a:t>
            </a:r>
            <a:r>
              <a:rPr lang="es-ES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es-ES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8A0000"/>
                </a:solidFill>
                <a:latin typeface="Century Gothic" panose="020B0502020202020204" pitchFamily="34" charset="0"/>
              </a:rPr>
              <a:t>Grupo Especializado en </a:t>
            </a:r>
            <a:r>
              <a:rPr lang="es-ES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Incendios Forestales de </a:t>
            </a:r>
            <a:r>
              <a:rPr lang="es-ES" b="1" dirty="0">
                <a:solidFill>
                  <a:srgbClr val="8A0000"/>
                </a:solidFill>
                <a:latin typeface="Century Gothic" panose="020B0502020202020204" pitchFamily="34" charset="0"/>
              </a:rPr>
              <a:t>los Bomberos de Colombia.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51" y="4486298"/>
            <a:ext cx="2886976" cy="21014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445" y="4486298"/>
            <a:ext cx="2934350" cy="213593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321" y="4520783"/>
            <a:ext cx="2871088" cy="21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4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9901" y="2339583"/>
            <a:ext cx="3211236" cy="2451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CO" sz="1600" b="1" dirty="0">
                <a:solidFill>
                  <a:srgbClr val="002060"/>
                </a:solidFill>
              </a:rPr>
              <a:t>La DNBC, entidad técnica encargada de la debida prestación del servicio de Bomberos, bajo un eje táctico estratégico ha logrado posicionar a los Cuerpos de Bomberos dotándolos de los equipos y vehículos necesarios para atender emergencias en todo el territorio Nacional.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571038" y="726961"/>
            <a:ext cx="4572000" cy="65155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002060"/>
                </a:solidFill>
              </a:rPr>
              <a:t>Se pasó de </a:t>
            </a:r>
            <a:r>
              <a:rPr lang="es-CO" b="1" dirty="0">
                <a:solidFill>
                  <a:srgbClr val="C00000"/>
                </a:solidFill>
              </a:rPr>
              <a:t>243</a:t>
            </a:r>
            <a:r>
              <a:rPr lang="es-CO" b="1" dirty="0">
                <a:solidFill>
                  <a:srgbClr val="002060"/>
                </a:solidFill>
              </a:rPr>
              <a:t> Cuerpos de Bomberos a más de </a:t>
            </a:r>
            <a:r>
              <a:rPr lang="es-CO" b="1" dirty="0">
                <a:solidFill>
                  <a:srgbClr val="C00000"/>
                </a:solidFill>
              </a:rPr>
              <a:t>788</a:t>
            </a:r>
            <a:r>
              <a:rPr lang="es-CO" b="1" dirty="0">
                <a:solidFill>
                  <a:srgbClr val="002060"/>
                </a:solidFill>
              </a:rPr>
              <a:t> en </a:t>
            </a:r>
            <a:r>
              <a:rPr lang="es-CO" b="1" dirty="0" smtClean="0">
                <a:solidFill>
                  <a:srgbClr val="002060"/>
                </a:solidFill>
              </a:rPr>
              <a:t>2018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</a:rPr>
              <a:t>Más </a:t>
            </a:r>
            <a:r>
              <a:rPr lang="es-CO" b="1" dirty="0">
                <a:solidFill>
                  <a:srgbClr val="002060"/>
                </a:solidFill>
              </a:rPr>
              <a:t>de </a:t>
            </a:r>
            <a:r>
              <a:rPr lang="es-CO" b="1" dirty="0" smtClean="0">
                <a:solidFill>
                  <a:srgbClr val="C00000"/>
                </a:solidFill>
              </a:rPr>
              <a:t>887 </a:t>
            </a:r>
            <a:r>
              <a:rPr lang="es-CO" b="1" dirty="0" smtClean="0">
                <a:solidFill>
                  <a:srgbClr val="002060"/>
                </a:solidFill>
              </a:rPr>
              <a:t>proyectos a los </a:t>
            </a:r>
            <a:r>
              <a:rPr lang="es-CO" b="1" dirty="0">
                <a:solidFill>
                  <a:srgbClr val="002060"/>
                </a:solidFill>
              </a:rPr>
              <a:t>Cuerpos de Bomberos fortalecidos en los </a:t>
            </a:r>
            <a:r>
              <a:rPr lang="es-CO" b="1" dirty="0">
                <a:solidFill>
                  <a:srgbClr val="C00000"/>
                </a:solidFill>
              </a:rPr>
              <a:t>32</a:t>
            </a:r>
            <a:r>
              <a:rPr lang="es-CO" b="1" dirty="0">
                <a:solidFill>
                  <a:srgbClr val="002060"/>
                </a:solidFill>
              </a:rPr>
              <a:t> departamentos.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002060"/>
                </a:solidFill>
              </a:rPr>
              <a:t>Se fortaleció la capacidad de respuesta de Cuerpos de Bomberos en los </a:t>
            </a:r>
            <a:r>
              <a:rPr lang="es-CO" b="1" dirty="0">
                <a:solidFill>
                  <a:srgbClr val="C00000"/>
                </a:solidFill>
              </a:rPr>
              <a:t>32</a:t>
            </a:r>
            <a:r>
              <a:rPr lang="es-CO" b="1" dirty="0">
                <a:solidFill>
                  <a:srgbClr val="002060"/>
                </a:solidFill>
              </a:rPr>
              <a:t> Departamentos del Territorio Nacional.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002060"/>
                </a:solidFill>
              </a:rPr>
              <a:t>Se otorgaron más </a:t>
            </a:r>
            <a:r>
              <a:rPr lang="es-CO" b="1" dirty="0">
                <a:solidFill>
                  <a:srgbClr val="C00000"/>
                </a:solidFill>
              </a:rPr>
              <a:t>5.800</a:t>
            </a:r>
            <a:r>
              <a:rPr lang="es-CO" b="1" dirty="0">
                <a:solidFill>
                  <a:srgbClr val="002060"/>
                </a:solidFill>
              </a:rPr>
              <a:t> registros de capacitación, mediante los cuales se entrenaron y reentrenaron más de </a:t>
            </a:r>
            <a:r>
              <a:rPr lang="es-CO" b="1" dirty="0" smtClean="0">
                <a:solidFill>
                  <a:srgbClr val="C00000"/>
                </a:solidFill>
              </a:rPr>
              <a:t>14.000 </a:t>
            </a:r>
            <a:r>
              <a:rPr lang="es-CO" b="1" dirty="0">
                <a:solidFill>
                  <a:srgbClr val="002060"/>
                </a:solidFill>
              </a:rPr>
              <a:t>unidades activas de bomberos.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002060"/>
                </a:solidFill>
              </a:rPr>
              <a:t>Se han atendido con eficiencia y eficacia los incidentes más relevantes a nivel Nacional.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002060"/>
                </a:solidFill>
              </a:rPr>
              <a:t>Los Cuerpos de Bomberos cuentan con los equipos y vehículos necesarios para desempeñar adecuadamente su labor.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002060"/>
                </a:solidFill>
              </a:rPr>
              <a:t>La Entidad no ha tenido ningún tipo de investigación de carácter disciplinario, fiscal o penal</a:t>
            </a:r>
            <a:r>
              <a:rPr lang="es-CO" b="1" dirty="0" smtClean="0">
                <a:solidFill>
                  <a:srgbClr val="002060"/>
                </a:solidFill>
              </a:rPr>
              <a:t>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O" i="1" dirty="0">
              <a:solidFill>
                <a:schemeClr val="tx2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422946" y="2652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GESTIÓN INSTITUCIONAL</a:t>
            </a:r>
            <a:endParaRPr lang="es-CO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30" y="4802387"/>
            <a:ext cx="3130716" cy="16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683228" y="2202873"/>
            <a:ext cx="57775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Gracias!!!!</a:t>
            </a:r>
            <a:endParaRPr lang="en-US" sz="8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-177451" y="6642556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FR-MC-13 V1.0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2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567"/>
            <a:ext cx="9143245" cy="6857433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22866" y="695075"/>
            <a:ext cx="849902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MS Gothic" pitchFamily="49" charset="-128"/>
                <a:cs typeface="Aharoni" pitchFamily="2" charset="-79"/>
              </a:rPr>
              <a:t>REDUCCION DEL RIESGO – BOMBEROS DE COLOMBIA</a:t>
            </a:r>
          </a:p>
          <a:p>
            <a:pPr algn="ctr"/>
            <a:endParaRPr lang="es-CO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MS Gothic" pitchFamily="49" charset="-128"/>
              <a:cs typeface="Aharoni" pitchFamily="2" charset="-79"/>
            </a:endParaRPr>
          </a:p>
          <a:p>
            <a:pPr algn="ctr"/>
            <a:endParaRPr lang="es-CO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MS Gothic" pitchFamily="49" charset="-128"/>
                <a:cs typeface="Aharoni" pitchFamily="2" charset="-79"/>
              </a:rPr>
              <a:t>IMPLEMENTACIÓN Y ESTRUCTURACIÓN DNBC</a:t>
            </a:r>
          </a:p>
          <a:p>
            <a:endParaRPr lang="es-CO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MS Gothic" pitchFamily="49" charset="-128"/>
              <a:cs typeface="Aharoni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MS Gothic" pitchFamily="49" charset="-128"/>
                <a:cs typeface="Aharoni" pitchFamily="2" charset="-79"/>
              </a:rPr>
              <a:t>FORTALECIMIENTO DE LA CAPACIDAD DE RESPUESTA</a:t>
            </a:r>
          </a:p>
          <a:p>
            <a:endParaRPr lang="es-CO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MS Gothic" pitchFamily="49" charset="-128"/>
              <a:cs typeface="Aharoni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MS Gothic" pitchFamily="49" charset="-128"/>
                <a:cs typeface="Aharoni" pitchFamily="2" charset="-79"/>
              </a:rPr>
              <a:t>EMERGENCIAS ATENDIDAS</a:t>
            </a:r>
            <a:endParaRPr lang="es-CO" sz="8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MS Gothic" pitchFamily="49" charset="-128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3311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901528" y="578612"/>
            <a:ext cx="5860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MEMORIA HISTÓRICA DE LA EXPEDICIÓN DE LA LEY 1575 DE 2012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-27108" y="3429000"/>
            <a:ext cx="1855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sz="12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768756" y="6091963"/>
            <a:ext cx="2584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" y="254221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b="1" dirty="0">
                <a:solidFill>
                  <a:srgbClr val="8A0000"/>
                </a:solidFill>
                <a:latin typeface="Century Gothic" panose="020B0502020202020204" pitchFamily="34" charset="0"/>
              </a:rPr>
              <a:t>Proyecto de Ley presentado por el Ministro del Interior con el apoyo del Sistema Nacional de Bomberos, la Confederación Nacional de Cuerpos de Bomberos de Colombia y Cuerpos de Bomberos más representativos a nivel Nacional.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81" y="4152529"/>
            <a:ext cx="2756583" cy="183438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927" y="4135079"/>
            <a:ext cx="2836936" cy="185183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46" y="4152529"/>
            <a:ext cx="2653772" cy="186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909601" y="469962"/>
            <a:ext cx="59330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IMPLEMENTACIÓN LEY 1575 DE 2012 </a:t>
            </a:r>
            <a:endParaRPr lang="es-CO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18409" y="1660658"/>
            <a:ext cx="71489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solidFill>
                  <a:srgbClr val="8A0000"/>
                </a:solidFill>
                <a:latin typeface="Century Gothic" panose="020B0502020202020204" pitchFamily="34" charset="0"/>
              </a:rPr>
              <a:t>Una vez proferida la Ley 1575 de 2012 y bajo un arduo trabajo de seis meses liderado por el Coordinador del Sistema Nacional de Bomberos se expidieron los siguientes Decretos Reglamentarios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3909" y="3052467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altLang="es-CO" sz="1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Decreto 256 de 2013 </a:t>
            </a:r>
            <a:r>
              <a:rPr lang="es-CO" alt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“Por el cual se crea el régimen específico de carrera para los Cuerpos Oficiales de Bomberos”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altLang="es-CO" sz="1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Decreto 350 de 2013 </a:t>
            </a:r>
            <a:r>
              <a:rPr lang="es-CO" alt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“Por el cual se estructura la DNBC”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altLang="es-CO" sz="1400" b="1" u="sng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Decreto </a:t>
            </a:r>
            <a:r>
              <a:rPr lang="es-CO" altLang="es-CO" sz="1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351 DE 2013 </a:t>
            </a:r>
            <a:r>
              <a:rPr lang="es-CO" alt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“Por el cual se establece la planta de personal de la DNBC”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altLang="es-CO" sz="1400" b="1" u="sng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Decreto </a:t>
            </a:r>
            <a:r>
              <a:rPr lang="es-CO" altLang="es-CO" sz="1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352 DE 2013 </a:t>
            </a:r>
            <a:r>
              <a:rPr lang="es-CO" alt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“Por el cual se reglamenta el funcionamiento de la Junta Nacional de Bomberos de Colombia”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altLang="es-CO" sz="1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Decreto 527 de 2013 </a:t>
            </a:r>
            <a:r>
              <a:rPr lang="es-CO" alt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“Por el cual se reglamenta el Fondo Nacional de Bomberos”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altLang="es-CO" sz="1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Decreto 638 de 2016 </a:t>
            </a:r>
            <a:r>
              <a:rPr lang="es-CO" alt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“Por el cual se reglamentan los certificados de cumplimientos, placas y carnés”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988" y="3363702"/>
            <a:ext cx="4040367" cy="248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38544" y="283621"/>
            <a:ext cx="4336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ESTRUCTURACIÓN DNBC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161309" y="1166741"/>
            <a:ext cx="69826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solidFill>
                  <a:srgbClr val="8A0000"/>
                </a:solidFill>
                <a:latin typeface="Century Gothic" panose="020B0502020202020204" pitchFamily="34" charset="0"/>
              </a:rPr>
              <a:t>La Ley 1575 de 2012 creó la DNBC como una Unidad Administrativa Especial del orden nacional, con personería jurídica, autonomía administrativa, financiera y patrimonio propio, adscrita al Ministerio del Interior.</a:t>
            </a:r>
          </a:p>
          <a:p>
            <a:pPr algn="just"/>
            <a:endParaRPr lang="es-CO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56114" y="459439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s-CO" altLang="es-CO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Objeto:</a:t>
            </a:r>
          </a:p>
          <a:p>
            <a:pPr lvl="0" algn="just"/>
            <a:r>
              <a:rPr lang="es-CO" alt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Dirigir, coordinar y acompañar la actividad de los Cuerpos de Bomberos del país para la debida implementación de las políticas y normativa que se formule en  materia de incendios, rescates y materiales peligrosos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09354" y="3036987"/>
            <a:ext cx="4665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solidFill>
                  <a:srgbClr val="8A0000"/>
                </a:solidFill>
                <a:latin typeface="Century Gothic" panose="020B0502020202020204" pitchFamily="34" charset="0"/>
              </a:rPr>
              <a:t>Se adelantó un trabajo serio, honesto y responsable, liderado por el Ministerio del </a:t>
            </a:r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Interior</a:t>
            </a:r>
            <a:r>
              <a:rPr lang="es-CO" b="1" dirty="0">
                <a:solidFill>
                  <a:srgbClr val="8A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227" y="3869669"/>
            <a:ext cx="3750566" cy="248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9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9835" y="342619"/>
            <a:ext cx="576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PROCESOS DE FORTALECIMIENTO</a:t>
            </a:r>
            <a:endParaRPr lang="es-CO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2491912"/>
            <a:ext cx="18936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MAQUINAS EXTINTORAS.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4811379"/>
            <a:ext cx="2254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MAQUINAS </a:t>
            </a: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CISTERNA. </a:t>
            </a: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655676" y="2168747"/>
            <a:ext cx="3394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65 Cuerpos de Bomberos Fortalecidos</a:t>
            </a:r>
            <a:endParaRPr lang="es-CO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891646" y="4842470"/>
            <a:ext cx="3158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90 </a:t>
            </a:r>
            <a:r>
              <a:rPr lang="es-CO" b="1" dirty="0">
                <a:solidFill>
                  <a:srgbClr val="8A0000"/>
                </a:solidFill>
                <a:latin typeface="Century Gothic" panose="020B0502020202020204" pitchFamily="34" charset="0"/>
              </a:rPr>
              <a:t>Cuerpos de Bomberos Fortalecidos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334" y="1634268"/>
            <a:ext cx="3153748" cy="215320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016" y="4081547"/>
            <a:ext cx="3596384" cy="24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3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9835" y="342619"/>
            <a:ext cx="576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PROCESOS DE FORTALECIMIENTO</a:t>
            </a:r>
            <a:endParaRPr lang="es-CO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48792" y="2525242"/>
            <a:ext cx="22250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UNIDADES DE INTERVENCIÓN RAPIDA.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48791" y="4904341"/>
            <a:ext cx="2361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CRIF (Centros de Respuesta a Incendios Forestales). </a:t>
            </a: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504710" y="2260057"/>
            <a:ext cx="2497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154 Cuerpos de Bomberos Fortalecidos</a:t>
            </a:r>
            <a:endParaRPr lang="es-CO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631242" y="4904940"/>
            <a:ext cx="2244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18 Departamentos Fortalecidos</a:t>
            </a:r>
            <a:endParaRPr lang="es-CO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058" y="4359215"/>
            <a:ext cx="3888135" cy="19867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059" y="1881910"/>
            <a:ext cx="3888135" cy="18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1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9835" y="342619"/>
            <a:ext cx="576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PROCESOS DE FORTALECIMIENTO</a:t>
            </a:r>
            <a:endParaRPr lang="es-CO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48792" y="2525242"/>
            <a:ext cx="22250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KIT EPP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48791" y="4904341"/>
            <a:ext cx="2361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KIT BREC – COMPONENTE TECNOLÓGICO</a:t>
            </a: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504710" y="2260057"/>
            <a:ext cx="2497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266 Cuerpos de Bomberos Fortalecidos</a:t>
            </a:r>
            <a:endParaRPr lang="es-CO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631242" y="4904940"/>
            <a:ext cx="22444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26 </a:t>
            </a:r>
            <a:r>
              <a:rPr lang="es-CO" b="1" dirty="0">
                <a:solidFill>
                  <a:srgbClr val="8A0000"/>
                </a:solidFill>
                <a:latin typeface="Century Gothic" panose="020B0502020202020204" pitchFamily="34" charset="0"/>
              </a:rPr>
              <a:t>Cuerpos de Bomberos Fortalecidos</a:t>
            </a:r>
          </a:p>
        </p:txBody>
      </p:sp>
      <p:pic>
        <p:nvPicPr>
          <p:cNvPr id="11" name="Picture 2" descr="Resultado de imagen para equipos de proteccion personal bomberos colom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465" y="1778239"/>
            <a:ext cx="3778858" cy="218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886" y="4108295"/>
            <a:ext cx="4626212" cy="260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72303"/>
            <a:ext cx="10170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FR-MC-13 V2.0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539835" y="342619"/>
            <a:ext cx="576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PROCESOS DE FORTALECIMIENTO</a:t>
            </a:r>
            <a:endParaRPr lang="es-CO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48792" y="2525242"/>
            <a:ext cx="22250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KIT FORESTAL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-48791" y="4904341"/>
            <a:ext cx="2361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SUPRESION AEREA DE INCENDIOS</a:t>
            </a: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504710" y="2260057"/>
            <a:ext cx="2497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386 Cuerpos de Bomberos Fortalecidos</a:t>
            </a:r>
            <a:endParaRPr lang="es-CO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504710" y="4765841"/>
            <a:ext cx="2244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 smtClean="0">
                <a:solidFill>
                  <a:srgbClr val="8A0000"/>
                </a:solidFill>
                <a:latin typeface="Century Gothic" panose="020B0502020202020204" pitchFamily="34" charset="0"/>
              </a:rPr>
              <a:t>11 Equipos de supresión aérea de incendios entregados</a:t>
            </a:r>
            <a:endParaRPr lang="es-CO" b="1" dirty="0">
              <a:solidFill>
                <a:srgbClr val="8A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804" y="4196918"/>
            <a:ext cx="3722649" cy="205840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310" y="1631603"/>
            <a:ext cx="3732143" cy="213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638</TotalTime>
  <Words>984</Words>
  <Application>Microsoft Office PowerPoint</Application>
  <PresentationFormat>Carta (216 x 279 mm)</PresentationFormat>
  <Paragraphs>133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MS Gothic</vt:lpstr>
      <vt:lpstr>Aharoni</vt:lpstr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SOPORTE</dc:creator>
  <cp:lastModifiedBy>Johana Rojas</cp:lastModifiedBy>
  <cp:revision>68</cp:revision>
  <cp:lastPrinted>2019-09-26T19:16:15Z</cp:lastPrinted>
  <dcterms:created xsi:type="dcterms:W3CDTF">2018-08-21T22:47:43Z</dcterms:created>
  <dcterms:modified xsi:type="dcterms:W3CDTF">2019-11-29T12:59:24Z</dcterms:modified>
</cp:coreProperties>
</file>