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74" r:id="rId3"/>
    <p:sldId id="276" r:id="rId4"/>
    <p:sldId id="258" r:id="rId5"/>
    <p:sldId id="275" r:id="rId6"/>
    <p:sldId id="259" r:id="rId7"/>
    <p:sldId id="261" r:id="rId8"/>
    <p:sldId id="263" r:id="rId9"/>
    <p:sldId id="262" r:id="rId10"/>
    <p:sldId id="260" r:id="rId11"/>
    <p:sldId id="272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>
            <a:extLst>
              <a:ext uri="{FF2B5EF4-FFF2-40B4-BE49-F238E27FC236}">
                <a16:creationId xmlns="" xmlns:a16="http://schemas.microsoft.com/office/drawing/2014/main" id="{6BEB5957-F55E-4699-889B-7AB8E94E4160}"/>
              </a:ext>
            </a:extLst>
          </p:cNvPr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>
              <a:extLst>
                <a:ext uri="{FF2B5EF4-FFF2-40B4-BE49-F238E27FC236}">
                  <a16:creationId xmlns="" xmlns:a16="http://schemas.microsoft.com/office/drawing/2014/main" id="{8DFB2834-9E4F-496A-837F-63F4116ED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2692400 h 1753"/>
                <a:gd name="T2" fmla="*/ 357188 w 670"/>
                <a:gd name="T3" fmla="*/ 2782888 h 1753"/>
                <a:gd name="T4" fmla="*/ 1063625 w 670"/>
                <a:gd name="T5" fmla="*/ 0 h 1753"/>
                <a:gd name="T6" fmla="*/ 682625 w 670"/>
                <a:gd name="T7" fmla="*/ 0 h 1753"/>
                <a:gd name="T8" fmla="*/ 0 w 670"/>
                <a:gd name="T9" fmla="*/ 2692400 h 17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6" name="Freeform 7">
              <a:extLst>
                <a:ext uri="{FF2B5EF4-FFF2-40B4-BE49-F238E27FC236}">
                  <a16:creationId xmlns="" xmlns:a16="http://schemas.microsoft.com/office/drawing/2014/main" id="{FB2E9A06-5A65-412A-8FAD-0BA34EB6B5D3}"/>
                </a:ext>
              </a:extLst>
            </p:cNvPr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>
              <a:extLst>
                <a:ext uri="{FF2B5EF4-FFF2-40B4-BE49-F238E27FC236}">
                  <a16:creationId xmlns="" xmlns:a16="http://schemas.microsoft.com/office/drawing/2014/main" id="{77F1EEBB-C6FE-4B66-BD20-4298CD65AB19}"/>
                </a:ext>
              </a:extLst>
            </p:cNvPr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>
              <a:extLst>
                <a:ext uri="{FF2B5EF4-FFF2-40B4-BE49-F238E27FC236}">
                  <a16:creationId xmlns="" xmlns:a16="http://schemas.microsoft.com/office/drawing/2014/main" id="{4D70F57A-DE6A-4031-A08F-AF1C78A25E7E}"/>
                </a:ext>
              </a:extLst>
            </p:cNvPr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>
              <a:extLst>
                <a:ext uri="{FF2B5EF4-FFF2-40B4-BE49-F238E27FC236}">
                  <a16:creationId xmlns="" xmlns:a16="http://schemas.microsoft.com/office/drawing/2014/main" id="{E213608B-1FC0-4201-AFA4-6CF320243995}"/>
                </a:ext>
              </a:extLst>
            </p:cNvPr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="" xmlns:a16="http://schemas.microsoft.com/office/drawing/2014/main" id="{D9A3149B-0586-409E-B901-3055F1F1B875}"/>
                </a:ext>
              </a:extLst>
            </p:cNvPr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41E45ADE-B276-4CCE-9A64-E36ECB8B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C211-B34F-4F14-B8F4-2BCB7B24685D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DC907948-67D6-44F2-B00E-D2713BFE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4B05CBD4-D889-40B4-8F2E-BA560319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98409-5D7A-440A-A165-30567A8C18A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8211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8794D8CC-ABDD-4225-BDBB-944FC3E02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409D0-78DF-4BBE-997D-15DD6AF84472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4D751AE-19A5-46C6-873D-0E40FC04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597044B-09B2-4629-9B2E-D741C585D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AEC9F-7BE3-4A73-A905-CBC6B417C2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7055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49BE86A-0FE1-487E-865F-EEB32054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F0B3D-5037-4D46-B248-5535B3C76E13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D3C544-E8FF-4ED8-AA34-C4F8F168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4CB4E8-F65D-4848-A707-1712F614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BDEF-ED4C-4283-BF2A-EA839D6704B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51540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566A25FF-C50E-40D0-A77F-D8D3B355B299}"/>
              </a:ext>
            </a:extLst>
          </p:cNvPr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3DE87BC0-7A10-4C3E-A2D3-137DE620BD36}"/>
              </a:ext>
            </a:extLst>
          </p:cNvPr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56F804A4-7F0C-4CF8-8853-0E1E0E7DBFB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1D53-5034-4042-AD37-47777D50C996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C8BF3090-2DA7-447A-AB92-E7C1FE4332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9284955D-56E6-4525-A80F-7E93C094C07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BDE4-6519-47F4-8C9D-4DBD15651B1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583507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B05DAC-509E-44F1-988F-702397A6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84AE-285F-43AB-90A4-6F1F8F2466E3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9CD935F-6C7A-4BC1-98B7-DFE6FC1F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2E2565-EB58-4EC2-BA04-163FC81F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0F72-620C-4B35-83B4-A32C6C3DE3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491500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166B4D2A-8410-40B6-A638-B6BEE9AF347B}"/>
              </a:ext>
            </a:extLst>
          </p:cNvPr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DF2A847F-46C9-4182-8401-77AF01F6DE40}"/>
              </a:ext>
            </a:extLst>
          </p:cNvPr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D97B2D19-CF58-465B-A81C-64DE9E1CD27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DC1B4-9781-422B-9B9A-F1EECFDF4481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A347B37A-7505-4BE1-8F43-A75BEDAAEAE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B7D806B3-F46C-4169-84AA-FB83ECA07C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DD8A-6759-443B-A20F-9E193FEA943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5368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166D13A-2EF9-4A6D-9887-F86C8C56882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284B-54BB-4B2E-9F81-88EECE3B7686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F68791E-EFE7-4D07-8553-A26B332C7B1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D537150-5A5E-4A07-8C7A-317185E3BA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DEB8-D0F3-43EC-A157-B6FBC4F1FDA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16630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DF4740-3B73-4ABD-8D5E-BA45C2C7B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1DA0-1D86-4DA7-92B9-E1692B37858C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D93D15-8EC4-4097-BDDA-3A5C831E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5BC426-97DC-4172-8D62-D397146B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0E6E-CD77-4021-9279-B18E96C1FB2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05114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928838-CAB6-4E12-9398-21D2164AC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F4543-D7E0-48F1-A1C5-358CBF831AFC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3687B3-9746-4562-9C84-54F384AC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8B0FF6-6F3C-466D-B750-AF7F6397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DA0E-FBAA-49BC-99AC-22A42283627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0549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265D90-6182-42DC-940B-25E781711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AF67-D11D-4EB1-B8FA-7D17D61620B2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1D5145-3C8A-4E23-BADE-5F387071A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328CE5-689C-4E44-A40C-F78DB9C6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394B-DC9B-4456-AB61-ED34AA5A483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5349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F3427E-210C-467A-9C17-DC53B201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B1ED-7C2D-40B6-A7C2-58E0C84373F3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E150AD-040E-4429-AB02-865AE59F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4F1593-9DF5-48BE-8C14-F50D7558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3230-5674-4D93-94D9-3E20A6FDD3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5525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8DF241D-E1F2-4AC0-90A7-DDDD6DD3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79CD-0E90-436C-94C9-8F8F84B8F521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3ECDCF6-B77D-4AED-B5C1-21303E52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A398C7C-0ABF-48DE-A535-645F7902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392CA-786D-4A0B-8707-FF74DE009DE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7665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7F597CB6-6688-46C5-A28C-C1DA62E3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1F64D-2DBD-49B9-982A-1C55BAC581FE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E7C7F5A5-E1F9-4F00-A211-8453EC5E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1C26738F-8409-43B3-A3DD-15F4C4F7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C4F52-1FB9-40EC-97F0-C6F19CC1B88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9923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BAC4AFA0-EE1C-4897-B555-4CA67003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2AE20-BAC6-42A9-B8D7-9C15D323DBA4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457CA32F-E8AC-4AF6-8A02-26EC29B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4D833E34-F3D7-4F26-8F53-CDF0F4B3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D659-A7AA-4A1D-8BA2-0CB7C9142C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1212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1867543-FE70-4830-AC46-C41AD8D7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ED5DE-EBC8-4848-8C34-DB60EDD43423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2F864EF5-63E5-48F4-89CD-FBA7EA39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AD38AD8A-CA5B-4725-893C-77C28D32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C5C6E-80EB-4132-BBFB-E3A79C2BAFA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1005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0EB1A8D-9FB7-41AD-AAB3-99D18FDF9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B8424-991B-47B7-A7F2-2D85CFF76722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395267-E710-4738-94E5-64171701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8F8B65E-9205-4A09-8DB0-1F24A8C2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5248-7003-4C20-84AF-197EA1C980B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65979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5A0A6F0-37AC-4FCA-B32A-5F42DE62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1998-05FE-4F6B-A2DD-3B20E5B37C9E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9B3C3B8-2FD3-4AD1-A142-26CC53422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BCAEA16-C9A4-4AA3-BCBE-87CFDD73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7E48D-B44D-4026-8E8C-7F0D6B697C3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478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="" xmlns:a16="http://schemas.microsoft.com/office/drawing/2014/main" id="{C25C6885-D0E3-43ED-AA86-122923A05E9B}"/>
              </a:ext>
            </a:extLst>
          </p:cNvPr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>
              <a:extLst>
                <a:ext uri="{FF2B5EF4-FFF2-40B4-BE49-F238E27FC236}">
                  <a16:creationId xmlns="" xmlns:a16="http://schemas.microsoft.com/office/drawing/2014/main" id="{938AD8A6-7305-4719-BF11-C73FAF8C8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5286375 h 3357"/>
                <a:gd name="T2" fmla="*/ 247650 w 707"/>
                <a:gd name="T3" fmla="*/ 5329238 h 3357"/>
                <a:gd name="T4" fmla="*/ 1122363 w 707"/>
                <a:gd name="T5" fmla="*/ 0 h 3357"/>
                <a:gd name="T6" fmla="*/ 868363 w 707"/>
                <a:gd name="T7" fmla="*/ 0 h 3357"/>
                <a:gd name="T8" fmla="*/ 0 w 707"/>
                <a:gd name="T9" fmla="*/ 5286375 h 3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9" name="Freeform 7">
              <a:extLst>
                <a:ext uri="{FF2B5EF4-FFF2-40B4-BE49-F238E27FC236}">
                  <a16:creationId xmlns="" xmlns:a16="http://schemas.microsoft.com/office/drawing/2014/main" id="{84AF95FE-B4D5-4C70-98EA-9B6AF391A114}"/>
                </a:ext>
              </a:extLst>
            </p:cNvPr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>
              <a:extLst>
                <a:ext uri="{FF2B5EF4-FFF2-40B4-BE49-F238E27FC236}">
                  <a16:creationId xmlns="" xmlns:a16="http://schemas.microsoft.com/office/drawing/2014/main" id="{FADA5D30-9FB1-4CF4-BC38-BAEF23BC8CBD}"/>
                </a:ext>
              </a:extLst>
            </p:cNvPr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="" xmlns:a16="http://schemas.microsoft.com/office/drawing/2014/main" id="{BFA47618-7390-4451-A491-0D80E8BCB63C}"/>
                </a:ext>
              </a:extLst>
            </p:cNvPr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="" xmlns:a16="http://schemas.microsoft.com/office/drawing/2014/main" id="{421A852E-BF15-44A7-8D7D-D3EBD050C6AF}"/>
                </a:ext>
              </a:extLst>
            </p:cNvPr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>
              <a:extLst>
                <a:ext uri="{FF2B5EF4-FFF2-40B4-BE49-F238E27FC236}">
                  <a16:creationId xmlns="" xmlns:a16="http://schemas.microsoft.com/office/drawing/2014/main" id="{4705A1D4-0961-42F2-A2A4-12A68DD32DF4}"/>
                </a:ext>
              </a:extLst>
            </p:cNvPr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BDF8D52A-525B-428A-A73D-E0FF80053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n-US" altLang="es-MX"/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8C9F5489-0D84-49FA-9B1B-AD69EE662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Editar los estilos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n-US" altLang="es-MX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4B81A3-A691-4E96-A27F-4C18534DD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D5A1F94-E712-4742-8F22-9A2A01D31D13}" type="datetimeFigureOut">
              <a:rPr lang="en-US"/>
              <a:pPr>
                <a:defRPr/>
              </a:pPr>
              <a:t>3/15/2018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27CE55-9F19-4DF0-A9B6-DDEFB7E65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 dirty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5338FC-7097-4FDF-9AAA-7445509B6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9C93028-75A4-40BC-BE65-EC4EBFC920C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35" r:id="rId12"/>
    <p:sldLayoutId id="2147483729" r:id="rId13"/>
    <p:sldLayoutId id="2147483736" r:id="rId14"/>
    <p:sldLayoutId id="2147483730" r:id="rId15"/>
    <p:sldLayoutId id="2147483731" r:id="rId16"/>
    <p:sldLayoutId id="2147483732" r:id="rId17"/>
  </p:sldLayoutIdLst>
  <p:transition spd="slow">
    <p:wip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9D66095F-DB22-4157-A5F7-CABF8163D4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1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6147" name="Group 77">
            <a:extLst>
              <a:ext uri="{FF2B5EF4-FFF2-40B4-BE49-F238E27FC236}">
                <a16:creationId xmlns="" xmlns:a16="http://schemas.microsoft.com/office/drawing/2014/main" id="{C6B69882-AA9F-4AAA-A769-544D5DEE4F97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6150" name="Freeform 6">
              <a:extLst>
                <a:ext uri="{FF2B5EF4-FFF2-40B4-BE49-F238E27FC236}">
                  <a16:creationId xmlns="" xmlns:a16="http://schemas.microsoft.com/office/drawing/2014/main" id="{AA174AD2-4557-41A7-BF23-27A92247D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2692400 h 1753"/>
                <a:gd name="T2" fmla="*/ 357188 w 670"/>
                <a:gd name="T3" fmla="*/ 2782888 h 1753"/>
                <a:gd name="T4" fmla="*/ 1063625 w 670"/>
                <a:gd name="T5" fmla="*/ 0 h 1753"/>
                <a:gd name="T6" fmla="*/ 682625 w 670"/>
                <a:gd name="T7" fmla="*/ 0 h 1753"/>
                <a:gd name="T8" fmla="*/ 0 w 670"/>
                <a:gd name="T9" fmla="*/ 2692400 h 17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80" name="Freeform 7">
              <a:extLst>
                <a:ext uri="{FF2B5EF4-FFF2-40B4-BE49-F238E27FC236}">
                  <a16:creationId xmlns="" xmlns:a16="http://schemas.microsoft.com/office/drawing/2014/main" id="{46FBDAAB-66C9-42BF-87EA-805D12410C53}"/>
                </a:ext>
              </a:extLst>
            </p:cNvPr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1" name="Freeform 9">
              <a:extLst>
                <a:ext uri="{FF2B5EF4-FFF2-40B4-BE49-F238E27FC236}">
                  <a16:creationId xmlns="" xmlns:a16="http://schemas.microsoft.com/office/drawing/2014/main" id="{E30A9767-2EEC-4D1E-A354-B84EBA82A9BA}"/>
                </a:ext>
              </a:extLst>
            </p:cNvPr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2" name="Freeform 10">
              <a:extLst>
                <a:ext uri="{FF2B5EF4-FFF2-40B4-BE49-F238E27FC236}">
                  <a16:creationId xmlns="" xmlns:a16="http://schemas.microsoft.com/office/drawing/2014/main" id="{EC706399-4E4C-4A56-B6D6-D2E980D9B33F}"/>
                </a:ext>
              </a:extLst>
            </p:cNvPr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3" name="Freeform 11">
              <a:extLst>
                <a:ext uri="{FF2B5EF4-FFF2-40B4-BE49-F238E27FC236}">
                  <a16:creationId xmlns="" xmlns:a16="http://schemas.microsoft.com/office/drawing/2014/main" id="{9687C782-B905-4A34-8873-2F3F3BCA9D7D}"/>
                </a:ext>
              </a:extLst>
            </p:cNvPr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4" name="Freeform 12">
              <a:extLst>
                <a:ext uri="{FF2B5EF4-FFF2-40B4-BE49-F238E27FC236}">
                  <a16:creationId xmlns="" xmlns:a16="http://schemas.microsoft.com/office/drawing/2014/main" id="{51B7D04F-7F8D-47EF-A131-2A72B18DE682}"/>
                </a:ext>
              </a:extLst>
            </p:cNvPr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6148" name="Rectángulo 8">
            <a:extLst>
              <a:ext uri="{FF2B5EF4-FFF2-40B4-BE49-F238E27FC236}">
                <a16:creationId xmlns="" xmlns:a16="http://schemas.microsoft.com/office/drawing/2014/main" id="{D3ECF4A6-0F9B-4F4F-B0BC-2FE9957034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82913" y="85725"/>
            <a:ext cx="8575675" cy="2616200"/>
          </a:xfrm>
        </p:spPr>
        <p:txBody>
          <a:bodyPr/>
          <a:lstStyle/>
          <a:p>
            <a:pPr eaLnBrk="1" hangingPunct="1"/>
            <a:r>
              <a:rPr lang="es-ES" altLang="es-MX" b="1">
                <a:ln>
                  <a:noFill/>
                </a:ln>
              </a:rPr>
              <a:t>Radio ATOGAPAN</a:t>
            </a:r>
          </a:p>
        </p:txBody>
      </p:sp>
      <p:sp>
        <p:nvSpPr>
          <p:cNvPr id="6149" name="Rectángulo 9">
            <a:extLst>
              <a:ext uri="{FF2B5EF4-FFF2-40B4-BE49-F238E27FC236}">
                <a16:creationId xmlns="" xmlns:a16="http://schemas.microsoft.com/office/drawing/2014/main" id="{2C05E967-9C42-446F-9AF7-6B6EE72637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203825" y="3784600"/>
            <a:ext cx="6988175" cy="1389063"/>
          </a:xfrm>
        </p:spPr>
        <p:txBody>
          <a:bodyPr/>
          <a:lstStyle/>
          <a:p>
            <a:pPr eaLnBrk="1" hangingPunct="1"/>
            <a:r>
              <a:rPr lang="es-ES" altLang="es-MX" i="1"/>
              <a:t>Somos la primer radio por internet con un programa dedicado a la protección civil, transmitido en vivo de lunes a sábado desde varios estados de la República Mexicana  y un programa desde Cali, Colombia.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ángulo 2">
            <a:extLst>
              <a:ext uri="{FF2B5EF4-FFF2-40B4-BE49-F238E27FC236}">
                <a16:creationId xmlns="" xmlns:a16="http://schemas.microsoft.com/office/drawing/2014/main" id="{9FAE1C5B-DC2D-4A87-A38E-F3193828F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177800"/>
            <a:ext cx="10018712" cy="1062038"/>
          </a:xfrm>
        </p:spPr>
        <p:txBody>
          <a:bodyPr/>
          <a:lstStyle/>
          <a:p>
            <a:pPr eaLnBrk="1" hangingPunct="1"/>
            <a:r>
              <a:rPr lang="es-ES" altLang="es-MX" sz="4400" b="1">
                <a:ln>
                  <a:noFill/>
                </a:ln>
              </a:rPr>
              <a:t>Alcance mundial</a:t>
            </a:r>
            <a:endParaRPr lang="es-ES" altLang="es-MX">
              <a:ln>
                <a:noFill/>
              </a:ln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A7F0CE-5ECA-4CDA-A3B5-5321E06E4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1963" y="2759075"/>
            <a:ext cx="2149475" cy="3124200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es-MX" sz="2000" b="1" dirty="0"/>
              <a:t>RADIO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México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Estados Unidos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Alemania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Perú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Colombia</a:t>
            </a:r>
          </a:p>
          <a:p>
            <a:pPr marL="538163" lvl="1" indent="-26352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Etc.</a:t>
            </a:r>
          </a:p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s-MX" i="1" dirty="0"/>
              <a:t>20 escuchas por día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="" xmlns:a16="http://schemas.microsoft.com/office/drawing/2014/main" id="{420EBB38-F461-43E8-AA5C-28E4B194A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5438" y="2759075"/>
            <a:ext cx="2147887" cy="3124200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es-MX" sz="2000" b="1" dirty="0"/>
              <a:t>FACEBOOK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México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Colombia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Ecuador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Estados Unidos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El Salvador</a:t>
            </a:r>
          </a:p>
          <a:p>
            <a:pPr marL="447675" lvl="1" indent="-346075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Etc.</a:t>
            </a:r>
          </a:p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s-MX" i="1" dirty="0"/>
              <a:t>45 visitas por día</a:t>
            </a:r>
          </a:p>
        </p:txBody>
      </p:sp>
      <p:sp>
        <p:nvSpPr>
          <p:cNvPr id="9" name="Marcador de contenido 4">
            <a:extLst>
              <a:ext uri="{FF2B5EF4-FFF2-40B4-BE49-F238E27FC236}">
                <a16:creationId xmlns="" xmlns:a16="http://schemas.microsoft.com/office/drawing/2014/main" id="{B8C32A2E-4814-4413-AB5A-A430A6F735DB}"/>
              </a:ext>
            </a:extLst>
          </p:cNvPr>
          <p:cNvSpPr txBox="1">
            <a:spLocks/>
          </p:cNvSpPr>
          <p:nvPr/>
        </p:nvSpPr>
        <p:spPr>
          <a:xfrm>
            <a:off x="6537325" y="2759075"/>
            <a:ext cx="2149475" cy="3124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>
              <a:buSzPct val="80000"/>
              <a:buFont typeface="Wingdings 3" panose="05040102010807070707" pitchFamily="18" charset="2"/>
              <a:buChar char=""/>
              <a:defRPr/>
            </a:pPr>
            <a:r>
              <a:rPr lang="es-MX" sz="2000" b="1" dirty="0"/>
              <a:t>YOUTUBE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México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Bolivia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Colombia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Estados Unidos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Perú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tabLst>
                <a:tab pos="447675" algn="l"/>
              </a:tabLst>
              <a:defRPr/>
            </a:pPr>
            <a:r>
              <a:rPr lang="es-MX" dirty="0"/>
              <a:t>Etc.</a:t>
            </a:r>
          </a:p>
          <a:p>
            <a:pPr marL="0" indent="0" fontAlgn="auto">
              <a:buFont typeface="Arial"/>
              <a:buNone/>
              <a:defRPr/>
            </a:pPr>
            <a:r>
              <a:rPr lang="es-MX" i="1" dirty="0"/>
              <a:t>3 visitas por día</a:t>
            </a:r>
          </a:p>
        </p:txBody>
      </p:sp>
      <p:sp>
        <p:nvSpPr>
          <p:cNvPr id="10" name="Marcador de contenido 4">
            <a:extLst>
              <a:ext uri="{FF2B5EF4-FFF2-40B4-BE49-F238E27FC236}">
                <a16:creationId xmlns="" xmlns:a16="http://schemas.microsoft.com/office/drawing/2014/main" id="{71FEB438-8672-4BF7-AD70-1022BD800DBE}"/>
              </a:ext>
            </a:extLst>
          </p:cNvPr>
          <p:cNvSpPr txBox="1">
            <a:spLocks/>
          </p:cNvSpPr>
          <p:nvPr/>
        </p:nvSpPr>
        <p:spPr>
          <a:xfrm>
            <a:off x="9067800" y="2759075"/>
            <a:ext cx="2147888" cy="3124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>
              <a:buSzPct val="80000"/>
              <a:buFont typeface="Wingdings 3" panose="05040102010807070707" pitchFamily="18" charset="2"/>
              <a:buChar char=""/>
              <a:defRPr/>
            </a:pPr>
            <a:r>
              <a:rPr lang="es-MX" sz="2000" b="1" dirty="0"/>
              <a:t>BLOG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México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Estados Unidos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Colombia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Polonia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Canadá</a:t>
            </a:r>
          </a:p>
          <a:p>
            <a:pPr marL="538163" lvl="1" indent="-346075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MX" dirty="0"/>
              <a:t>Etc.</a:t>
            </a:r>
          </a:p>
          <a:p>
            <a:pPr marL="0" indent="0" fontAlgn="auto">
              <a:buFont typeface="Arial"/>
              <a:buNone/>
              <a:defRPr/>
            </a:pPr>
            <a:r>
              <a:rPr lang="es-MX" i="1" dirty="0"/>
              <a:t>200 lecturas por día</a:t>
            </a:r>
          </a:p>
        </p:txBody>
      </p:sp>
      <p:sp>
        <p:nvSpPr>
          <p:cNvPr id="13319" name="CuadroTexto 1">
            <a:extLst>
              <a:ext uri="{FF2B5EF4-FFF2-40B4-BE49-F238E27FC236}">
                <a16:creationId xmlns="" xmlns:a16="http://schemas.microsoft.com/office/drawing/2014/main" id="{1752032B-763F-432B-8141-D2EAC076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875" y="1392238"/>
            <a:ext cx="100901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/>
            <a:r>
              <a:rPr lang="es-ES" altLang="es-MX" sz="2400"/>
              <a:t>Hasta el 2018 hemos sido vistos y escuchados en más de 35 países en más de 25 mil ocasiones en nuestros distintos canales.</a:t>
            </a:r>
            <a:endParaRPr lang="es-MX" altLang="es-MX" sz="2400"/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ángulo 2">
            <a:extLst>
              <a:ext uri="{FF2B5EF4-FFF2-40B4-BE49-F238E27FC236}">
                <a16:creationId xmlns="" xmlns:a16="http://schemas.microsoft.com/office/drawing/2014/main" id="{474AD579-D0A7-4374-88E6-3D37A6E22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71750" y="2667000"/>
            <a:ext cx="8931275" cy="2109788"/>
          </a:xfrm>
        </p:spPr>
        <p:txBody>
          <a:bodyPr/>
          <a:lstStyle/>
          <a:p>
            <a:pPr algn="l" eaLnBrk="1" hangingPunct="1"/>
            <a:r>
              <a:rPr lang="es-ES" altLang="es-MX" dirty="0">
                <a:ln>
                  <a:noFill/>
                </a:ln>
              </a:rPr>
              <a:t>Preguntas y respuestas</a:t>
            </a:r>
          </a:p>
        </p:txBody>
      </p:sp>
      <p:sp>
        <p:nvSpPr>
          <p:cNvPr id="14339" name="Marcador de posición de texto 9">
            <a:extLst>
              <a:ext uri="{FF2B5EF4-FFF2-40B4-BE49-F238E27FC236}">
                <a16:creationId xmlns="" xmlns:a16="http://schemas.microsoft.com/office/drawing/2014/main" id="{AEBF67A7-53A8-4D2A-B501-D2B7CA3D6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71750" y="4776788"/>
            <a:ext cx="8931275" cy="860425"/>
          </a:xfrm>
        </p:spPr>
        <p:txBody>
          <a:bodyPr/>
          <a:lstStyle/>
          <a:p>
            <a:pPr eaLnBrk="1" hangingPunct="1"/>
            <a:endParaRPr lang="es-MX" altLang="es-MX" noProof="1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>
            <a:extLst>
              <a:ext uri="{FF2B5EF4-FFF2-40B4-BE49-F238E27FC236}">
                <a16:creationId xmlns="" xmlns:a16="http://schemas.microsoft.com/office/drawing/2014/main" id="{560F649D-49E0-4BD2-8558-1457B75BE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304800"/>
            <a:ext cx="9264650" cy="1346200"/>
          </a:xfrm>
        </p:spPr>
        <p:txBody>
          <a:bodyPr/>
          <a:lstStyle/>
          <a:p>
            <a:pPr eaLnBrk="1" hangingPunct="1"/>
            <a:r>
              <a:rPr lang="es-MX" altLang="es-MX" b="1" dirty="0">
                <a:ln>
                  <a:noFill/>
                </a:ln>
              </a:rPr>
              <a:t>Misión</a:t>
            </a:r>
          </a:p>
        </p:txBody>
      </p:sp>
      <p:sp>
        <p:nvSpPr>
          <p:cNvPr id="7171" name="Marcador de contenido 2">
            <a:extLst>
              <a:ext uri="{FF2B5EF4-FFF2-40B4-BE49-F238E27FC236}">
                <a16:creationId xmlns="" xmlns:a16="http://schemas.microsoft.com/office/drawing/2014/main" id="{421747F0-8259-421C-BCF1-4112BCC08A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1125" y="2032000"/>
            <a:ext cx="10090150" cy="3124200"/>
          </a:xfrm>
        </p:spPr>
        <p:txBody>
          <a:bodyPr/>
          <a:lstStyle/>
          <a:p>
            <a:pPr marL="355600" indent="-355600" algn="just" eaLnBrk="1" hangingPunct="1">
              <a:buSzPct val="80000"/>
              <a:buFont typeface="Wingdings 3" panose="05040102010807070707" pitchFamily="18" charset="2"/>
              <a:buChar char=""/>
            </a:pPr>
            <a:r>
              <a:rPr lang="es-ES" altLang="es-MX" dirty="0"/>
              <a:t>Llegar a toda la población con temas de protección civil, gestión integral de riesgo, resiliencia y prevención, con el fin que la ciudadanía este mejor preparada cada día a través de audios, videos y textos que contribuyan </a:t>
            </a:r>
            <a:r>
              <a:rPr lang="es-ES" altLang="es-MX" dirty="0" smtClean="0"/>
              <a:t>a lograr dicho objetivo.</a:t>
            </a:r>
            <a:endParaRPr lang="es-MX" altLang="es-MX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000" b="1" spc="100" dirty="0">
                <a:solidFill>
                  <a:srgbClr val="FF0000"/>
                </a:solidFill>
                <a:latin typeface="Brush Script MT" panose="03060802040406070304" pitchFamily="66" charset="0"/>
              </a:rPr>
              <a:t>Epicentro</a:t>
            </a:r>
            <a:r>
              <a:rPr lang="es-MX" dirty="0"/>
              <a:t> surge como una iniciativa </a:t>
            </a:r>
            <a:r>
              <a:rPr lang="es-MX" dirty="0" smtClean="0"/>
              <a:t>privada encaminada a capacitar a la </a:t>
            </a:r>
            <a:r>
              <a:rPr lang="es-MX" dirty="0"/>
              <a:t>población con temas de </a:t>
            </a:r>
            <a:r>
              <a:rPr lang="es-MX" dirty="0" smtClean="0"/>
              <a:t>Protección civil y Gestión </a:t>
            </a:r>
            <a:r>
              <a:rPr lang="es-MX" dirty="0"/>
              <a:t>integral de riesgo </a:t>
            </a:r>
            <a:r>
              <a:rPr lang="es-MX" dirty="0" smtClean="0"/>
              <a:t>con </a:t>
            </a:r>
            <a:r>
              <a:rPr lang="es-MX" dirty="0"/>
              <a:t>el fin de </a:t>
            </a:r>
            <a:r>
              <a:rPr lang="es-MX" dirty="0" smtClean="0"/>
              <a:t>poder hacer frente a las adversidades.</a:t>
            </a:r>
          </a:p>
          <a:p>
            <a:pPr algn="just"/>
            <a:r>
              <a:rPr lang="es-MX" sz="3000" b="1" spc="1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Epicentro</a:t>
            </a:r>
            <a:r>
              <a:rPr lang="es-MX" b="1" spc="1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 </a:t>
            </a:r>
            <a:r>
              <a:rPr lang="es-MX" dirty="0" smtClean="0"/>
              <a:t>tiene la firme convicción de que </a:t>
            </a:r>
            <a:r>
              <a:rPr lang="es-MX" dirty="0"/>
              <a:t>la Resiliencia es una </a:t>
            </a:r>
            <a:r>
              <a:rPr lang="es-MX" dirty="0" smtClean="0"/>
              <a:t>un herramienta fundamental </a:t>
            </a:r>
            <a:r>
              <a:rPr lang="es-MX" dirty="0"/>
              <a:t>para lograr que la sociedad en su conjunto pueda estar preparada </a:t>
            </a:r>
            <a:r>
              <a:rPr lang="es-MX" dirty="0" smtClean="0"/>
              <a:t>para </a:t>
            </a:r>
            <a:r>
              <a:rPr lang="es-MX" dirty="0"/>
              <a:t>enfrentar </a:t>
            </a:r>
            <a:r>
              <a:rPr lang="es-MX" dirty="0" smtClean="0"/>
              <a:t>catástrofes. </a:t>
            </a:r>
          </a:p>
          <a:p>
            <a:pPr algn="just"/>
            <a:endParaRPr lang="es-MX" dirty="0"/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560F649D-49E0-4BD2-8558-1457B75BE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304800"/>
            <a:ext cx="9264650" cy="1346200"/>
          </a:xfrm>
        </p:spPr>
        <p:txBody>
          <a:bodyPr/>
          <a:lstStyle/>
          <a:p>
            <a:pPr eaLnBrk="1" hangingPunct="1"/>
            <a:r>
              <a:rPr lang="es-MX" altLang="es-MX" b="1" dirty="0" smtClean="0">
                <a:ln>
                  <a:noFill/>
                </a:ln>
              </a:rPr>
              <a:t>¿Cómo surge? </a:t>
            </a:r>
            <a:endParaRPr lang="es-MX" altLang="es-MX" b="1" dirty="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0520518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C34DE0F7-C7BC-4CA3-B1DE-90B1AD218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45" y="3809610"/>
            <a:ext cx="2520043" cy="252004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E136D46-7462-4581-9D91-D1A2DA3D4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927" y="1579563"/>
            <a:ext cx="3950079" cy="170840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8196" name="Rectángulo 2">
            <a:extLst>
              <a:ext uri="{FF2B5EF4-FFF2-40B4-BE49-F238E27FC236}">
                <a16:creationId xmlns="" xmlns:a16="http://schemas.microsoft.com/office/drawing/2014/main" id="{1B0B3BE1-D36A-4F3A-8AB7-4D19376F6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1925" y="225425"/>
            <a:ext cx="9328150" cy="1227138"/>
          </a:xfrm>
        </p:spPr>
        <p:txBody>
          <a:bodyPr/>
          <a:lstStyle/>
          <a:p>
            <a:pPr eaLnBrk="1" hangingPunct="1"/>
            <a:r>
              <a:rPr lang="es-ES" altLang="es-MX" b="1" dirty="0" smtClean="0">
                <a:ln>
                  <a:noFill/>
                </a:ln>
              </a:rPr>
              <a:t>Inicio</a:t>
            </a:r>
            <a:endParaRPr lang="es-ES" altLang="es-MX" b="1" dirty="0">
              <a:ln>
                <a:noFill/>
              </a:ln>
            </a:endParaRPr>
          </a:p>
        </p:txBody>
      </p:sp>
      <p:sp>
        <p:nvSpPr>
          <p:cNvPr id="8197" name="Rectángulo 3">
            <a:extLst>
              <a:ext uri="{FF2B5EF4-FFF2-40B4-BE49-F238E27FC236}">
                <a16:creationId xmlns="" xmlns:a16="http://schemas.microsoft.com/office/drawing/2014/main" id="{33F90FD1-3F91-4E07-A664-88A805388D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52563" y="4121150"/>
            <a:ext cx="6116637" cy="2058988"/>
          </a:xfrm>
        </p:spPr>
        <p:txBody>
          <a:bodyPr/>
          <a:lstStyle/>
          <a:p>
            <a:pPr marL="346075" indent="-346075" algn="just" eaLnBrk="1" hangingPunct="1">
              <a:spcBef>
                <a:spcPts val="10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es-ES" altLang="es-MX" sz="2200" dirty="0"/>
              <a:t>Al día de hoy el programa </a:t>
            </a:r>
            <a:r>
              <a:rPr lang="es-ES" altLang="es-MX" sz="2500" b="1" spc="100" dirty="0">
                <a:solidFill>
                  <a:srgbClr val="FF0000"/>
                </a:solidFill>
                <a:latin typeface="Brush Script MT" panose="03060802040406070304" pitchFamily="66" charset="0"/>
              </a:rPr>
              <a:t>EPICENTRO</a:t>
            </a:r>
            <a:r>
              <a:rPr lang="es-ES" altLang="es-MX" sz="2200" dirty="0">
                <a:solidFill>
                  <a:srgbClr val="FF0000"/>
                </a:solidFill>
              </a:rPr>
              <a:t> </a:t>
            </a:r>
            <a:r>
              <a:rPr lang="es-ES" altLang="es-MX" sz="2200" dirty="0"/>
              <a:t>se transmite desde 7 Estados de la República Mexicana y desde Cali, Colombia de Lunes a Sábado en distintos horarios.</a:t>
            </a:r>
          </a:p>
        </p:txBody>
      </p:sp>
      <p:sp>
        <p:nvSpPr>
          <p:cNvPr id="8198" name="Rectángulo 5">
            <a:extLst>
              <a:ext uri="{FF2B5EF4-FFF2-40B4-BE49-F238E27FC236}">
                <a16:creationId xmlns="" xmlns:a16="http://schemas.microsoft.com/office/drawing/2014/main" id="{61D977B6-68A7-4780-BFFF-5D9D3BC32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563" y="1849438"/>
            <a:ext cx="611663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200" b="1" dirty="0"/>
              <a:t>Radio ATOGAPAN </a:t>
            </a:r>
            <a:r>
              <a:rPr lang="es-ES" altLang="es-MX" sz="2200" dirty="0"/>
              <a:t>surge como una iniciativa privada </a:t>
            </a:r>
            <a:r>
              <a:rPr lang="es-ES" altLang="es-MX" sz="2200" dirty="0" smtClean="0"/>
              <a:t>teniendo </a:t>
            </a:r>
            <a:r>
              <a:rPr lang="es-ES" altLang="es-MX" sz="2200" dirty="0"/>
              <a:t>su primer transmisión en vivo a través de internet el 05 de Agosto de 2015, desde la Ciudad de México.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71CB611-6CB8-4CBC-BE99-E3171267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563" y="518988"/>
            <a:ext cx="10018712" cy="957649"/>
          </a:xfrm>
        </p:spPr>
        <p:txBody>
          <a:bodyPr/>
          <a:lstStyle/>
          <a:p>
            <a:r>
              <a:rPr lang="es-MX" dirty="0"/>
              <a:t>Capítulos </a:t>
            </a:r>
            <a:r>
              <a:rPr lang="es-ES" altLang="es-MX" b="1" spc="100" dirty="0">
                <a:solidFill>
                  <a:srgbClr val="FF0000"/>
                </a:solidFill>
                <a:latin typeface="Brush Script MT" panose="03060802040406070304" pitchFamily="66" charset="0"/>
              </a:rPr>
              <a:t>EPICENTRO</a:t>
            </a:r>
            <a:endParaRPr lang="es-MX" dirty="0"/>
          </a:p>
        </p:txBody>
      </p:sp>
      <p:sp>
        <p:nvSpPr>
          <p:cNvPr id="4" name="Rectángulo 5">
            <a:extLst>
              <a:ext uri="{FF2B5EF4-FFF2-40B4-BE49-F238E27FC236}">
                <a16:creationId xmlns="" xmlns:a16="http://schemas.microsoft.com/office/drawing/2014/main" id="{F53B7A8A-EFDB-4729-BF04-58123036E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394" y="1686701"/>
            <a:ext cx="2906606" cy="245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Ciudad de México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Nuevo León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Sonora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Veracruz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Quintana Roo</a:t>
            </a:r>
          </a:p>
        </p:txBody>
      </p:sp>
      <p:sp>
        <p:nvSpPr>
          <p:cNvPr id="5" name="Rectángulo 5">
            <a:extLst>
              <a:ext uri="{FF2B5EF4-FFF2-40B4-BE49-F238E27FC236}">
                <a16:creationId xmlns="" xmlns:a16="http://schemas.microsoft.com/office/drawing/2014/main" id="{3BC86661-919E-4A53-98FB-32306AA7E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5178" y="4802405"/>
            <a:ext cx="3716822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0" indent="0" algn="ctr" eaLnBrk="1" hangingPunct="1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es-ES" altLang="es-MX" sz="2200" b="1" i="1" dirty="0"/>
              <a:t>Próximos capítulos</a:t>
            </a:r>
          </a:p>
          <a:p>
            <a:pPr algn="just"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200" b="1" dirty="0"/>
              <a:t>Colima</a:t>
            </a:r>
          </a:p>
          <a:p>
            <a:pPr algn="just"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200" b="1" dirty="0"/>
              <a:t>El Salvador</a:t>
            </a:r>
          </a:p>
          <a:p>
            <a:pPr algn="just"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200" b="1" dirty="0"/>
              <a:t>Guerrero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7CFB5D0-560E-4E33-A3AD-61D3220BC359}"/>
              </a:ext>
            </a:extLst>
          </p:cNvPr>
          <p:cNvSpPr/>
          <p:nvPr/>
        </p:nvSpPr>
        <p:spPr>
          <a:xfrm>
            <a:off x="6895572" y="1686701"/>
            <a:ext cx="3159211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Puebla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Estado de México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Jalisco</a:t>
            </a:r>
          </a:p>
          <a:p>
            <a:pPr eaLnBrk="1" hangingPunct="1">
              <a:spcBef>
                <a:spcPts val="1000"/>
              </a:spcBef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 sz="2400" b="1" dirty="0"/>
              <a:t>Colombia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CCEE80-E644-4386-885C-CC5431382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394" y="4276172"/>
            <a:ext cx="2520043" cy="252004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3969229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ángulo 2">
            <a:extLst>
              <a:ext uri="{FF2B5EF4-FFF2-40B4-BE49-F238E27FC236}">
                <a16:creationId xmlns="" xmlns:a16="http://schemas.microsoft.com/office/drawing/2014/main" id="{C77EBC84-A37A-4F20-8386-C7665E206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50800"/>
            <a:ext cx="9305925" cy="1752600"/>
          </a:xfrm>
        </p:spPr>
        <p:txBody>
          <a:bodyPr/>
          <a:lstStyle/>
          <a:p>
            <a:pPr eaLnBrk="1" hangingPunct="1"/>
            <a:r>
              <a:rPr lang="es-ES" altLang="es-MX" b="1">
                <a:ln>
                  <a:noFill/>
                </a:ln>
              </a:rPr>
              <a:t>Pueden escucharnos y seguirnos desde:</a:t>
            </a:r>
          </a:p>
        </p:txBody>
      </p:sp>
      <p:sp>
        <p:nvSpPr>
          <p:cNvPr id="9219" name="Rectángulo 3">
            <a:extLst>
              <a:ext uri="{FF2B5EF4-FFF2-40B4-BE49-F238E27FC236}">
                <a16:creationId xmlns="" xmlns:a16="http://schemas.microsoft.com/office/drawing/2014/main" id="{E431EBE4-9A47-4C92-9AD9-A26A89064A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1125" y="1738313"/>
            <a:ext cx="10109200" cy="1838325"/>
          </a:xfrm>
        </p:spPr>
        <p:txBody>
          <a:bodyPr/>
          <a:lstStyle/>
          <a:p>
            <a:pPr marL="346075" indent="-346075" algn="just" eaLnBrk="1" hangingPunct="1">
              <a:spcBef>
                <a:spcPts val="10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Wingdings 3" panose="05040102010807070707" pitchFamily="18" charset="2"/>
              <a:buChar char=""/>
            </a:pPr>
            <a:r>
              <a:rPr lang="es-ES" altLang="es-MX"/>
              <a:t>Cualquier dispositivo inteligente conectado a internet a través de la app “Radio ATOGAPAN”, app “</a:t>
            </a:r>
            <a:r>
              <a:rPr lang="es-ES" altLang="es-MX" i="1"/>
              <a:t>TuneIn</a:t>
            </a:r>
            <a:r>
              <a:rPr lang="es-ES" altLang="es-MX"/>
              <a:t> Radio”, app ”Radio Móvil”, www.radioatogapan.mx, www.atogapan.com.mx, </a:t>
            </a:r>
            <a:r>
              <a:rPr lang="es-ES" altLang="es-MX" i="1"/>
              <a:t>Facebook</a:t>
            </a:r>
            <a:r>
              <a:rPr lang="es-ES" altLang="es-MX"/>
              <a:t>, </a:t>
            </a:r>
            <a:r>
              <a:rPr lang="es-ES" altLang="es-MX" i="1"/>
              <a:t>YouTube</a:t>
            </a:r>
            <a:r>
              <a:rPr lang="es-ES" altLang="es-MX"/>
              <a:t>, </a:t>
            </a:r>
            <a:r>
              <a:rPr lang="es-ES" altLang="es-MX" i="1"/>
              <a:t>Twitter</a:t>
            </a:r>
            <a:r>
              <a:rPr lang="es-ES" altLang="es-MX"/>
              <a:t>.</a:t>
            </a:r>
          </a:p>
        </p:txBody>
      </p:sp>
      <p:pic>
        <p:nvPicPr>
          <p:cNvPr id="9220" name="Imagen 3">
            <a:extLst>
              <a:ext uri="{FF2B5EF4-FFF2-40B4-BE49-F238E27FC236}">
                <a16:creationId xmlns="" xmlns:a16="http://schemas.microsoft.com/office/drawing/2014/main" id="{3B543A80-4B53-4509-AE03-76CACD730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3" y="5240338"/>
            <a:ext cx="2767012" cy="13477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Imagen 7" descr="Imagen que contiene imágenes prediseñadas&#10;&#10;Descripción generada con confianza alta">
            <a:extLst>
              <a:ext uri="{FF2B5EF4-FFF2-40B4-BE49-F238E27FC236}">
                <a16:creationId xmlns="" xmlns:a16="http://schemas.microsoft.com/office/drawing/2014/main" id="{885D8937-7D84-4F30-A857-F03B8A4F7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159" y="3673475"/>
            <a:ext cx="1365250" cy="1365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n 9" descr="Imagen que contiene imágenes prediseñadas&#10;&#10;Descripción generada con confianza alta">
            <a:extLst>
              <a:ext uri="{FF2B5EF4-FFF2-40B4-BE49-F238E27FC236}">
                <a16:creationId xmlns="" xmlns:a16="http://schemas.microsoft.com/office/drawing/2014/main" id="{952C101F-8E51-4B1B-892E-383B9AC39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240338"/>
            <a:ext cx="3136900" cy="13477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n 11">
            <a:extLst>
              <a:ext uri="{FF2B5EF4-FFF2-40B4-BE49-F238E27FC236}">
                <a16:creationId xmlns="" xmlns:a16="http://schemas.microsoft.com/office/drawing/2014/main" id="{9A068AB4-FD2F-47B9-B522-DE3CB2696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668" y="3679825"/>
            <a:ext cx="1365250" cy="1365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Imagen 13">
            <a:extLst>
              <a:ext uri="{FF2B5EF4-FFF2-40B4-BE49-F238E27FC236}">
                <a16:creationId xmlns="" xmlns:a16="http://schemas.microsoft.com/office/drawing/2014/main" id="{B3212FD6-D445-42EF-AA03-C02779EC7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3" y="3673475"/>
            <a:ext cx="1436687" cy="1381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Imagen 16">
            <a:extLst>
              <a:ext uri="{FF2B5EF4-FFF2-40B4-BE49-F238E27FC236}">
                <a16:creationId xmlns="" xmlns:a16="http://schemas.microsoft.com/office/drawing/2014/main" id="{1CF00645-A694-4C7C-B50E-A98F93783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3673475"/>
            <a:ext cx="3171825" cy="137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Imagen 18" descr="Imagen que contiene clip&#10;&#10;Descripción generada con confianza muy alta">
            <a:extLst>
              <a:ext uri="{FF2B5EF4-FFF2-40B4-BE49-F238E27FC236}">
                <a16:creationId xmlns="" xmlns:a16="http://schemas.microsoft.com/office/drawing/2014/main" id="{D8C62E24-7F03-4CBC-9DF2-D939DFD7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038" y="5222875"/>
            <a:ext cx="1365250" cy="1365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="" xmlns:a16="http://schemas.microsoft.com/office/drawing/2014/main" id="{EE5AFC31-1693-4262-A938-8A92283D8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2875" y="-2"/>
            <a:ext cx="10077450" cy="1221259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s-MX" b="1" dirty="0">
                <a:ln>
                  <a:noFill/>
                </a:ln>
              </a:rPr>
              <a:t>Personas del ramo de la protección que han participado en </a:t>
            </a:r>
            <a:r>
              <a:rPr lang="es-ES" altLang="es-MX" sz="4500" b="1" spc="100" dirty="0">
                <a:solidFill>
                  <a:srgbClr val="FF0000"/>
                </a:solidFill>
                <a:latin typeface="Brush Script MT" panose="03060802040406070304" pitchFamily="66" charset="0"/>
                <a:ea typeface="+mn-ea"/>
                <a:cs typeface="+mn-cs"/>
              </a:rPr>
              <a:t>Epicentro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="" xmlns:a16="http://schemas.microsoft.com/office/drawing/2014/main" id="{688EE44F-FDA1-4F8B-8591-ED82B3B1C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278971"/>
              </p:ext>
            </p:extLst>
          </p:nvPr>
        </p:nvGraphicFramePr>
        <p:xfrm>
          <a:off x="1566863" y="1221257"/>
          <a:ext cx="10018713" cy="50554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011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17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914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Nombre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/>
                        <a:t>Cargo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r>
                        <a:rPr lang="es-MX" dirty="0"/>
                        <a:t>Walter Cote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Director Para las Américas de la Federación Internacional de la Cruz Roja y la Media Luna Roja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r>
                        <a:rPr lang="es-MX" sz="1800" dirty="0"/>
                        <a:t>Lic. Fco. Javier Mejía Cisneros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Director general del  Instituto De Investigaciones Y Educación Continua.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207">
                <a:tc>
                  <a:txBody>
                    <a:bodyPr/>
                    <a:lstStyle/>
                    <a:p>
                      <a:r>
                        <a:rPr lang="es-MX" sz="1800" dirty="0"/>
                        <a:t>Cecilia Rosell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Gerente General del Comité de Sostenibilidad de la Sociedad Nacional de Industrias de Perú y Promotora Ciudades Resilientes de UNISDR.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r>
                        <a:rPr lang="es-MX" sz="1800" dirty="0"/>
                        <a:t>Mtro. Luis Garcia Moreno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Secretario de protección civil del estado de Chiapas.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r>
                        <a:rPr lang="es-MX" sz="1800" dirty="0"/>
                        <a:t>Dennys Bonilla Valladares</a:t>
                      </a: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r>
                        <a:rPr lang="es-MX" sz="1800" dirty="0"/>
                        <a:t>Director VOST El Salvador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0207">
                <a:tc>
                  <a:txBody>
                    <a:bodyPr/>
                    <a:lstStyle/>
                    <a:p>
                      <a:r>
                        <a:rPr lang="es-MX" sz="1800" dirty="0"/>
                        <a:t>Enrique Guevara Ortiz</a:t>
                      </a:r>
                      <a:endParaRPr lang="es-MX" sz="1800" b="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Director General en Instituto de Investigaciones y de Estudios sobre Alertas y Riesgos, A.C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207">
                <a:tc>
                  <a:txBody>
                    <a:bodyPr/>
                    <a:lstStyle/>
                    <a:p>
                      <a:r>
                        <a:rPr lang="es-MX" sz="1800" dirty="0"/>
                        <a:t>Henry A. Peralta</a:t>
                      </a:r>
                      <a:endParaRPr lang="es-MX" sz="1800" b="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Experto Internacional en Reducción del Riesgo de Desastres y Resiliencia Territorial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40207">
                <a:tc>
                  <a:txBody>
                    <a:bodyPr/>
                    <a:lstStyle/>
                    <a:p>
                      <a:r>
                        <a:rPr lang="es-MX" sz="1800" dirty="0"/>
                        <a:t>Ana Lucía Hill Mayoral</a:t>
                      </a:r>
                      <a:endParaRPr lang="es-MX" sz="1800" b="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dirty="0"/>
                        <a:t>Manejo de crisis, continuidad del negocio y continuidad, y Consultor Gubernamental.</a:t>
                      </a:r>
                      <a:endParaRPr lang="es-MX" sz="1800" dirty="0"/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914">
                <a:tc>
                  <a:txBody>
                    <a:bodyPr/>
                    <a:lstStyle/>
                    <a:p>
                      <a:r>
                        <a:rPr lang="es-MX" sz="1800" dirty="0"/>
                        <a:t>Amparo Velásquez Peñaloza</a:t>
                      </a:r>
                      <a:endParaRPr lang="es-MX" sz="1800" b="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/>
                        <a:t>Directora del Observatorio de Resiliencia Territorial 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ángulo 2">
            <a:extLst>
              <a:ext uri="{FF2B5EF4-FFF2-40B4-BE49-F238E27FC236}">
                <a16:creationId xmlns="" xmlns:a16="http://schemas.microsoft.com/office/drawing/2014/main" id="{281FAB10-84D3-45B1-92CF-B732A30ED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1925" y="98425"/>
            <a:ext cx="10071100" cy="1752600"/>
          </a:xfrm>
        </p:spPr>
        <p:txBody>
          <a:bodyPr/>
          <a:lstStyle/>
          <a:p>
            <a:pPr eaLnBrk="1" hangingPunct="1"/>
            <a:r>
              <a:rPr lang="es-ES" altLang="es-MX" b="1">
                <a:ln>
                  <a:noFill/>
                </a:ln>
              </a:rPr>
              <a:t>Eventos transmitidos a través de Radio ATOGAPAN</a:t>
            </a:r>
          </a:p>
        </p:txBody>
      </p:sp>
      <p:sp>
        <p:nvSpPr>
          <p:cNvPr id="97283" name="Rectángulo 3">
            <a:extLst>
              <a:ext uri="{FF2B5EF4-FFF2-40B4-BE49-F238E27FC236}">
                <a16:creationId xmlns="" xmlns:a16="http://schemas.microsoft.com/office/drawing/2014/main" id="{4D53BA6E-7B29-48CF-A4D5-9626F7AE29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30388" y="2173288"/>
            <a:ext cx="10018712" cy="4289425"/>
          </a:xfrm>
        </p:spPr>
        <p:txBody>
          <a:bodyPr rtlCol="0">
            <a:normAutofit fontScale="92500" lnSpcReduction="20000"/>
          </a:bodyPr>
          <a:lstStyle/>
          <a:p>
            <a:pPr marL="347472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MX" b="1" dirty="0"/>
              <a:t> Plataforma Global 2017 para la Reducción del Riesgo de Desastres </a:t>
            </a:r>
          </a:p>
          <a:p>
            <a:pPr marL="804672" lvl="1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Cancún, Quintana Roo, México</a:t>
            </a:r>
          </a:p>
          <a:p>
            <a:pPr marL="347472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b="1" dirty="0"/>
              <a:t>XXII Congreso de Oficiales de Sanidad, Evento Académico Internacional</a:t>
            </a:r>
          </a:p>
          <a:p>
            <a:pPr marL="804672" lvl="1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ES" sz="2100" dirty="0"/>
              <a:t>Xalapa, Veracruz, México</a:t>
            </a:r>
          </a:p>
          <a:p>
            <a:pPr marL="347472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b="1" dirty="0"/>
              <a:t>1er y 2do Congreso Internacional del Colegio Mexicano de Profesionales en Gestión de Riesgos y Protección Civil A.C.</a:t>
            </a:r>
          </a:p>
          <a:p>
            <a:pPr marL="804672" lvl="1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ES" sz="2100" dirty="0"/>
              <a:t>Ciudad de México y Playa del Carmen, Quintana Roo, México</a:t>
            </a:r>
          </a:p>
          <a:p>
            <a:pPr marL="347472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b="1" dirty="0"/>
              <a:t>Congreso Nacional de Protección Civil 2016 y 2017</a:t>
            </a:r>
          </a:p>
          <a:p>
            <a:pPr marL="804672" lvl="1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ES" sz="2100" dirty="0"/>
              <a:t>Ciudad de México</a:t>
            </a:r>
          </a:p>
          <a:p>
            <a:pPr marL="347472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b="1" dirty="0"/>
              <a:t>1er y 2d0 Aniversario Radio ATOGAPAN</a:t>
            </a:r>
          </a:p>
          <a:p>
            <a:pPr marL="804672" lvl="1" indent="-347472" algn="just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/>
              <a:buChar char=""/>
              <a:defRPr/>
            </a:pPr>
            <a:r>
              <a:rPr lang="es-ES" sz="2100" dirty="0"/>
              <a:t>Ciudad de México y Acapulco, Guerrero, México</a:t>
            </a: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ángulo 2">
            <a:extLst>
              <a:ext uri="{FF2B5EF4-FFF2-40B4-BE49-F238E27FC236}">
                <a16:creationId xmlns="" xmlns:a16="http://schemas.microsoft.com/office/drawing/2014/main" id="{C8CBB9E1-9AEC-4D61-9F12-833252C73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5750" y="168275"/>
            <a:ext cx="10018713" cy="1752600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s-MX" b="1" dirty="0">
                <a:ln>
                  <a:noFill/>
                </a:ln>
              </a:rPr>
              <a:t>Autores del Blog </a:t>
            </a:r>
            <a:r>
              <a:rPr lang="es-ES" altLang="es-MX" b="1" spc="100" dirty="0">
                <a:solidFill>
                  <a:srgbClr val="FF0000"/>
                </a:solidFill>
                <a:latin typeface="Brush Script MT" panose="03060802040406070304" pitchFamily="66" charset="0"/>
                <a:ea typeface="+mn-ea"/>
                <a:cs typeface="+mn-cs"/>
              </a:rPr>
              <a:t>EPICENTRO</a:t>
            </a:r>
          </a:p>
        </p:txBody>
      </p:sp>
      <p:sp>
        <p:nvSpPr>
          <p:cNvPr id="96259" name="Rectángulo 3">
            <a:extLst>
              <a:ext uri="{FF2B5EF4-FFF2-40B4-BE49-F238E27FC236}">
                <a16:creationId xmlns="" xmlns:a16="http://schemas.microsoft.com/office/drawing/2014/main" id="{AEEA531B-137B-4426-88D5-6404FEA181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2666999"/>
            <a:ext cx="10018713" cy="3124201"/>
          </a:xfrm>
          <a:extLst/>
        </p:spPr>
        <p:txBody>
          <a:bodyPr numCol="2" rtlCol="0">
            <a:normAutofit/>
          </a:bodyPr>
          <a:lstStyle/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César Orlando Flores Sánchez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Enrique Guevara Ortiz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Raúl Cantón y Lara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Rubén Boran García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Mariano Katase Ruíz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Juan Antonio Serrano S.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Henry A. Peralta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Humberto González Arroyo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José Luis Flores Gómez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José Emilio Baro Suárez</a:t>
            </a:r>
          </a:p>
          <a:p>
            <a:pPr marL="347472" indent="-347472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80000"/>
              <a:buFont typeface="Wingdings 3"/>
              <a:buChar char=""/>
              <a:defRPr/>
            </a:pPr>
            <a:r>
              <a:rPr lang="es-ES" dirty="0"/>
              <a:t>Raymundo Padilla Lozoya</a:t>
            </a:r>
          </a:p>
        </p:txBody>
      </p:sp>
    </p:spTree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2906</TotalTime>
  <Words>651</Words>
  <Application>Microsoft Office PowerPoint</Application>
  <PresentationFormat>Panorámica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Brush Script MT</vt:lpstr>
      <vt:lpstr>Corbel</vt:lpstr>
      <vt:lpstr>Wingdings 3</vt:lpstr>
      <vt:lpstr>Parallax</vt:lpstr>
      <vt:lpstr>Radio ATOGAPAN</vt:lpstr>
      <vt:lpstr>Misión</vt:lpstr>
      <vt:lpstr>¿Cómo surge? </vt:lpstr>
      <vt:lpstr>Inicio</vt:lpstr>
      <vt:lpstr>Capítulos EPICENTRO</vt:lpstr>
      <vt:lpstr>Pueden escucharnos y seguirnos desde:</vt:lpstr>
      <vt:lpstr>Personas del ramo de la protección que han participado en Epicentro</vt:lpstr>
      <vt:lpstr>Eventos transmitidos a través de Radio ATOGAPAN</vt:lpstr>
      <vt:lpstr>Autores del Blog EPICENTRO</vt:lpstr>
      <vt:lpstr>Alcance mundial</vt:lpstr>
      <vt:lpstr>Preguntas y respuestas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EPICENTRO Radio</dc:title>
  <dc:creator>Erick Alvarez Porcayo</dc:creator>
  <cp:keywords/>
  <cp:lastModifiedBy>Lucia.Fuentes</cp:lastModifiedBy>
  <cp:revision>33</cp:revision>
  <dcterms:created xsi:type="dcterms:W3CDTF">2018-03-12T23:02:59Z</dcterms:created>
  <dcterms:modified xsi:type="dcterms:W3CDTF">2018-03-15T23:30:47Z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